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pedia.org/wiki/%D7%A4%D7%99%D7%99%D7%A1%D7%91%D7%95%D7%A7_(%D7%97%D7%91%D7%A8%D7%94)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xploreits.blogspot.com/2015/11/70-contoh-desain-logo-perusahaan.html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pedia.org/wiki/%D7%9E%D7%95%D7%96%D7%99%D7%A7%D7%94" TargetMode="External"/><Relationship Id="rId3" Type="http://schemas.openxmlformats.org/officeDocument/2006/relationships/hyperlink" Target="https://he.wikipedia.org/wiki/%D7%90%D7%A4%D7%9C" TargetMode="External"/><Relationship Id="rId7" Type="http://schemas.openxmlformats.org/officeDocument/2006/relationships/hyperlink" Target="http://macoverage.blogspot.com/2010/07/blog-post_15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2.jpeg"/><Relationship Id="rId5" Type="http://schemas.openxmlformats.org/officeDocument/2006/relationships/hyperlink" Target="http://it.donga.com/20398/" TargetMode="External"/><Relationship Id="rId10" Type="http://schemas.openxmlformats.org/officeDocument/2006/relationships/hyperlink" Target="https://he.wikipedia.org/wiki/2017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he.wikipedia.org/wiki/ITun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Logo_Google_2013_Official.sv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pedia.org/wiki/1994" TargetMode="External"/><Relationship Id="rId13" Type="http://schemas.openxmlformats.org/officeDocument/2006/relationships/hyperlink" Target="https://he.wikipedia.org/wiki/%D7%A1%D7%A8%D7%98_%D7%A7%D7%95%D7%9C%D7%A0%D7%95%D7%A2" TargetMode="External"/><Relationship Id="rId3" Type="http://schemas.openxmlformats.org/officeDocument/2006/relationships/hyperlink" Target="https://he.wikipedia.org/wiki/%D7%90%D7%A8%D7%A6%D7%95%D7%AA_%D7%94%D7%91%D7%A8%D7%99%D7%AA" TargetMode="External"/><Relationship Id="rId7" Type="http://schemas.openxmlformats.org/officeDocument/2006/relationships/hyperlink" Target="https://he.wikipedia.org/wiki/%D7%95%D7%95%D7%A9%D7%99%D7%A0%D7%92%D7%98%D7%95%D7%9F_(%D7%9E%D7%93%D7%99%D7%A0%D7%94)" TargetMode="External"/><Relationship Id="rId12" Type="http://schemas.openxmlformats.org/officeDocument/2006/relationships/hyperlink" Target="https://he.wikipedia.org/wiki/%D7%90%D7%9C%D7%91%D7%95%D7%9D_%D7%9E%D7%95%D7%96%D7%99%D7%A7%D7%94" TargetMode="External"/><Relationship Id="rId2" Type="http://schemas.openxmlformats.org/officeDocument/2006/relationships/image" Target="../media/image7.png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he.wikipedia.org/wiki/%D7%A1%D7%99%D7%90%D7%98%D7%9C" TargetMode="External"/><Relationship Id="rId11" Type="http://schemas.openxmlformats.org/officeDocument/2006/relationships/hyperlink" Target="https://he.wikipedia.org/wiki/%D7%A1%D7%A4%D7%A8" TargetMode="External"/><Relationship Id="rId5" Type="http://schemas.openxmlformats.org/officeDocument/2006/relationships/hyperlink" Target="https://he.wikipedia.org/wiki/%D7%9E%D7%97%D7%A9%D7%95%D7%91_%D7%A2%D7%A0%D7%9F" TargetMode="External"/><Relationship Id="rId15" Type="http://schemas.openxmlformats.org/officeDocument/2006/relationships/hyperlink" Target="https://he.wikipedia.org/wiki/%D7%91%D7%92%D7%93%D7%99%D7%9D" TargetMode="External"/><Relationship Id="rId10" Type="http://schemas.openxmlformats.org/officeDocument/2006/relationships/hyperlink" Target="https://he.wikipedia.org/wiki/%D7%90%D7%99%D7%A0%D7%98%D7%A8%D7%A0%D7%98" TargetMode="External"/><Relationship Id="rId4" Type="http://schemas.openxmlformats.org/officeDocument/2006/relationships/hyperlink" Target="https://he.wikipedia.org/wiki/%D7%9E%D7%A1%D7%97%D7%A8_%D7%90%D7%9C%D7%A7%D7%98%D7%A8%D7%95%D7%A0%D7%99" TargetMode="External"/><Relationship Id="rId9" Type="http://schemas.openxmlformats.org/officeDocument/2006/relationships/hyperlink" Target="https://he.wikipedia.org/wiki/%D7%9E%D7%A1%D7%97%D7%A8" TargetMode="External"/><Relationship Id="rId14" Type="http://schemas.openxmlformats.org/officeDocument/2006/relationships/hyperlink" Target="https://he.wikipedia.org/wiki/%D7%90%D7%9C%D7%A7%D7%98%D7%A8%D7%95%D7%A0%D7%99%D7%A7%D7%94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pedia.org/wiki/%D7%90%D7%99%D7%A0%D7%98%D7%A8%D7%A0%D7%98_%D7%90%D7%A7%D7%A1%D7%A4%D7%9C%D7%95%D7%A8%D7%A8" TargetMode="External"/><Relationship Id="rId13" Type="http://schemas.openxmlformats.org/officeDocument/2006/relationships/hyperlink" Target="https://he.wikipedia.org/wiki/Xbox" TargetMode="External"/><Relationship Id="rId3" Type="http://schemas.openxmlformats.org/officeDocument/2006/relationships/hyperlink" Target="http://pngimg.com/download/19848" TargetMode="External"/><Relationship Id="rId7" Type="http://schemas.openxmlformats.org/officeDocument/2006/relationships/hyperlink" Target="https://he.wikipedia.org/wiki/%D7%93%D7%A4%D7%93%D7%A4%D7%9F" TargetMode="External"/><Relationship Id="rId12" Type="http://schemas.openxmlformats.org/officeDocument/2006/relationships/hyperlink" Target="https://he.wikipedia.org/wiki/%D7%A7%D7%95%D7%A0%D7%A1%D7%95%D7%9C%D7%AA_%D7%9E%D7%A9%D7%97%D7%A7%D7%99%D7%9D" TargetMode="External"/><Relationship Id="rId2" Type="http://schemas.openxmlformats.org/officeDocument/2006/relationships/image" Target="../media/image8.png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he.wikipedia.org/wiki/%D7%A1%D7%A7%D7%99%D7%99%D7%A4" TargetMode="External"/><Relationship Id="rId11" Type="http://schemas.openxmlformats.org/officeDocument/2006/relationships/hyperlink" Target="https://he.wikipedia.org/wiki/C_Sharp" TargetMode="External"/><Relationship Id="rId5" Type="http://schemas.openxmlformats.org/officeDocument/2006/relationships/hyperlink" Target="https://he.wikipedia.org/wiki/%D7%9E%D7%99%D7%A7%D7%A8%D7%95%D7%A1%D7%95%D7%A4%D7%98_%D7%90%D7%95%D7%A4%D7%99%D7%A1" TargetMode="External"/><Relationship Id="rId15" Type="http://schemas.openxmlformats.org/officeDocument/2006/relationships/hyperlink" Target="https://he.wikipedia.org/wiki/Microsoft_Surface" TargetMode="External"/><Relationship Id="rId10" Type="http://schemas.openxmlformats.org/officeDocument/2006/relationships/hyperlink" Target="https://he.wikipedia.org/wiki/%D7%A9%D7%A4%D7%AA_%D7%AA%D7%9B%D7%A0%D7%95%D7%AA" TargetMode="External"/><Relationship Id="rId4" Type="http://schemas.openxmlformats.org/officeDocument/2006/relationships/hyperlink" Target="https://he.wikipedia.org/wiki/Microsoft_Windows" TargetMode="External"/><Relationship Id="rId9" Type="http://schemas.openxmlformats.org/officeDocument/2006/relationships/hyperlink" Target="https://he.wikipedia.org/wiki/%D7%95%D7%99%D7%A0%D7%93%D7%95%D7%A1_%D7%9E%D7%93%D7%99%D7%94_%D7%A4%D7%9C%D7%99%D7%99%D7%A8" TargetMode="External"/><Relationship Id="rId14" Type="http://schemas.openxmlformats.org/officeDocument/2006/relationships/hyperlink" Target="https://he.wikipedia.org/wiki/%D7%98%D7%90%D7%91%D7%9C%D7%9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ordmark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he.wikipedia.org/wiki/%D7%90%D7%99%D7%9E%D7%A4%D7%95%D7%98%D7%A0%D7%A6%D7%99%D7%94" TargetMode="External"/><Relationship Id="rId5" Type="http://schemas.openxmlformats.org/officeDocument/2006/relationships/hyperlink" Target="https://he.wikipedia.org/wiki/%D7%93%D7%99%D7%9B%D7%90%D7%95%D7%9F" TargetMode="External"/><Relationship Id="rId4" Type="http://schemas.openxmlformats.org/officeDocument/2006/relationships/hyperlink" Target="https://he.wikipedia.org/wiki/%D7%9B%D7%90%D7%91_%D7%A8%D7%90%D7%A9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pedia.org/wiki/2012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s://he.wikipedia.org/wiki/%D7%A1%D7%9E%D7%A1%D7%95%D7%A0%D7%92" TargetMode="External"/><Relationship Id="rId7" Type="http://schemas.openxmlformats.org/officeDocument/2006/relationships/hyperlink" Target="https://he.wikipedia.org/wiki/%D7%97%D7%91%D7%A8%D7%AA_%D7%91%D7%AA" TargetMode="External"/><Relationship Id="rId12" Type="http://schemas.openxmlformats.org/officeDocument/2006/relationships/hyperlink" Target="https://he.wikipedia.org/wiki/2011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he.wikipedia.org/wiki/%D7%A7%D7%95%D7%A8%D7%99%D7%90%D7%94_%D7%94%D7%93%D7%A8%D7%95%D7%9E%D7%99%D7%AA" TargetMode="External"/><Relationship Id="rId11" Type="http://schemas.openxmlformats.org/officeDocument/2006/relationships/hyperlink" Target="https://he.wikipedia.org/wiki/%D7%91%D7%99%D7%98%D7%95%D7%97_%D7%97%D7%99%D7%99%D7%9D" TargetMode="External"/><Relationship Id="rId5" Type="http://schemas.openxmlformats.org/officeDocument/2006/relationships/hyperlink" Target="https://he.wikipedia.org/wiki/%D7%A7%D7%95%D7%A0%D7%A6%D7%A8%D7%9F_(%D7%9B%D7%9C%D7%9B%D7%9C%D7%94)" TargetMode="External"/><Relationship Id="rId10" Type="http://schemas.openxmlformats.org/officeDocument/2006/relationships/hyperlink" Target="https://he.wikipedia.org/wiki/%D7%A1%D7%9E%D7%A1%D7%95%D7%A0%D7%92_C&amp;T" TargetMode="External"/><Relationship Id="rId4" Type="http://schemas.openxmlformats.org/officeDocument/2006/relationships/hyperlink" Target="https://he.wikipedia.org/wiki/%D7%A7%D7%95%D7%A8%D7%99%D7%90%D7%A0%D7%99%D7%AA" TargetMode="External"/><Relationship Id="rId9" Type="http://schemas.openxmlformats.org/officeDocument/2006/relationships/hyperlink" Target="https://he.wikipedia.org/wiki/201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pedia.org/wiki/%D7%98%D7%95%D7%99%D7%95%D7%98%D7%94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he.wikipedia.org/wiki/%D7%92'%D7%A0%D7%A8%D7%9C_%D7%9E%D7%95%D7%98%D7%95%D7%A8%D7%A1" TargetMode="External"/><Relationship Id="rId5" Type="http://schemas.openxmlformats.org/officeDocument/2006/relationships/hyperlink" Target="https://he.wikipedia.org/wiki/%D7%93%D7%99%D7%99%D7%94%D7%98%D7%A1%D7%95" TargetMode="External"/><Relationship Id="rId4" Type="http://schemas.openxmlformats.org/officeDocument/2006/relationships/hyperlink" Target="https://he.wikipedia.org/wiki/%D7%9C%D7%A7%D7%A1%D7%95%D7%A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pedia.org/wiki/%D7%9E%D7%A8%D7%A6%D7%93%D7%A1-%D7%91%D7%A0%D7%A5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7A77FD4-4EEE-4CD3-81E6-268CC470E6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b="1" i="1" dirty="0">
                <a:cs typeface="+mn-cs"/>
              </a:rPr>
              <a:t>10 המותגים המובילים לשנת 2018 – </a:t>
            </a:r>
            <a:br>
              <a:rPr lang="he-IL" b="1" i="1" dirty="0">
                <a:cs typeface="+mn-cs"/>
              </a:rPr>
            </a:br>
            <a:r>
              <a:rPr lang="he-IL" b="1" i="1" dirty="0">
                <a:cs typeface="+mn-cs"/>
              </a:rPr>
              <a:t>ולמה צריך להכיר אותם?</a:t>
            </a:r>
          </a:p>
        </p:txBody>
      </p:sp>
      <p:pic>
        <p:nvPicPr>
          <p:cNvPr id="3" name="Picture 9" descr="E:\ShareFile\Shared Folders\Tsur\צהלה\logo\2020.jpg">
            <a:extLst>
              <a:ext uri="{FF2B5EF4-FFF2-40B4-BE49-F238E27FC236}">
                <a16:creationId xmlns:a16="http://schemas.microsoft.com/office/drawing/2014/main" id="{70FFCC28-5411-4815-9A5A-434D4F6C0CE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3992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6F198E-F7A1-4125-910D-641C0C2A7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7C3A25-D9A7-4F2D-B44C-FA8EB24C7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7"/>
            <a:ext cx="10905067" cy="5566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C6A58BCA-8B11-4858-881C-23C1D87BA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8098" y="1562759"/>
            <a:ext cx="9943170" cy="372868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8E8515E-B8C8-482A-A9B5-CE57BC080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76E56151-06B2-4185-81DA-F488D0D7289B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45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pic>
        <p:nvPicPr>
          <p:cNvPr id="7" name="Picture 9" descr="E:\ShareFile\Shared Folders\Tsur\צהלה\logo\2020.jpg">
            <a:extLst>
              <a:ext uri="{FF2B5EF4-FFF2-40B4-BE49-F238E27FC236}">
                <a16:creationId xmlns:a16="http://schemas.microsoft.com/office/drawing/2014/main" id="{F38AFBD6-B443-4238-818A-514422A675A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8586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6F198E-F7A1-4125-910D-641C0C2A7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07C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7C3A25-D9A7-4F2D-B44C-FA8EB24C7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7"/>
            <a:ext cx="10905067" cy="5566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D6EB3456-2818-466E-8A99-70B8043A1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68007" y="1128098"/>
            <a:ext cx="7663351" cy="459801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8E8515E-B8C8-482A-A9B5-CE57BC080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2018B238-4D8A-4DE6-BCC6-9C9A24B16A25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43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333BF7B8-1E80-4DDE-A151-4D35A1054D04}"/>
              </a:ext>
            </a:extLst>
          </p:cNvPr>
          <p:cNvSpPr/>
          <p:nvPr/>
        </p:nvSpPr>
        <p:spPr>
          <a:xfrm>
            <a:off x="1125242" y="5563469"/>
            <a:ext cx="105897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בשנת 2014 היו לחברה כ-35,000 סניפים ב-119 מדינות ברחבי בעולם, ומתוכם 14,267 סניפים בארצות הברית.</a:t>
            </a:r>
            <a:endParaRPr lang="he-IL" dirty="0"/>
          </a:p>
        </p:txBody>
      </p:sp>
      <p:pic>
        <p:nvPicPr>
          <p:cNvPr id="10" name="Picture 9" descr="E:\ShareFile\Shared Folders\Tsur\צהלה\logo\2020.jpg">
            <a:extLst>
              <a:ext uri="{FF2B5EF4-FFF2-40B4-BE49-F238E27FC236}">
                <a16:creationId xmlns:a16="http://schemas.microsoft.com/office/drawing/2014/main" id="{A878B0AD-39BE-4842-827A-FF9FBC0172B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411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2C9703D-C8F9-44AD-A7C0-C2F3871F8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219F4D0C-4DE9-48D6-9D62-788501052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997021" y="66675"/>
            <a:ext cx="4873234" cy="4873234"/>
          </a:xfrm>
          <a:prstGeom prst="rect">
            <a:avLst/>
          </a:prstGeom>
        </p:spPr>
      </p:pic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A4EE6A9A-0C5D-49E4-BDC6-49B2D5DD436D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214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F0456FF4-4256-48F9-A315-372A446DEA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5416" y="66675"/>
            <a:ext cx="5309099" cy="2847004"/>
          </a:xfrm>
          <a:prstGeom prst="rect">
            <a:avLst/>
          </a:prstGeom>
        </p:spPr>
      </p:pic>
      <p:pic>
        <p:nvPicPr>
          <p:cNvPr id="14" name="תמונה 13">
            <a:extLst>
              <a:ext uri="{FF2B5EF4-FFF2-40B4-BE49-F238E27FC236}">
                <a16:creationId xmlns:a16="http://schemas.microsoft.com/office/drawing/2014/main" id="{EC46706F-9E1C-45F6-AAB1-98C6654184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226396" y="3249005"/>
            <a:ext cx="4947138" cy="2473569"/>
          </a:xfrm>
          <a:prstGeom prst="rect">
            <a:avLst/>
          </a:prstGeom>
        </p:spPr>
      </p:pic>
      <p:sp>
        <p:nvSpPr>
          <p:cNvPr id="2" name="מלבן 1">
            <a:extLst>
              <a:ext uri="{FF2B5EF4-FFF2-40B4-BE49-F238E27FC236}">
                <a16:creationId xmlns:a16="http://schemas.microsoft.com/office/drawing/2014/main" id="{4D562AE6-F7A1-43C9-BB68-1C0FB1957DAD}"/>
              </a:ext>
            </a:extLst>
          </p:cNvPr>
          <p:cNvSpPr/>
          <p:nvPr/>
        </p:nvSpPr>
        <p:spPr>
          <a:xfrm>
            <a:off x="5729057" y="517542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</a:rPr>
              <a:t>נכון ל-דצמבר 2017, לאפל יש 499 חנויות ב22 מדינות ברחבי העולם וברבעון האחרון של שנת 2015 ביקרו בחנויות של אפל ברחבי העולם כ-120 מיליון אנשים. כמו כן, יש לה את החנות המקוונת באינטרנט וחנות ה</a:t>
            </a:r>
            <a:r>
              <a:rPr lang="he-IL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  <a:hlinkClick r:id="rId8" tooltip="מוזיק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מוזיקה</a:t>
            </a:r>
            <a:r>
              <a:rPr lang="he-IL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</a:rPr>
              <a:t> </a:t>
            </a:r>
            <a:r>
              <a:rPr lang="en-US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  <a:hlinkClick r:id="rId9" tooltip="ITun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iTunes</a:t>
            </a:r>
            <a:r>
              <a:rPr lang="en-US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</a:rPr>
              <a:t>. </a:t>
            </a:r>
            <a:r>
              <a:rPr lang="he-IL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</a:rPr>
              <a:t>נכון לספטמבר </a:t>
            </a:r>
            <a:r>
              <a:rPr lang="he-IL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  <a:hlinkClick r:id="rId10" tooltip="20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2017</a:t>
            </a:r>
            <a:r>
              <a:rPr lang="he-IL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Arial" panose="020B0604020202020204" pitchFamily="34" charset="0"/>
              </a:rPr>
              <a:t>, לחברה יש 123,000 עובדים ברחבי העולם.</a:t>
            </a:r>
            <a:endParaRPr lang="he-IL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</a:endParaRPr>
          </a:p>
        </p:txBody>
      </p:sp>
      <p:pic>
        <p:nvPicPr>
          <p:cNvPr id="9" name="Picture 9" descr="E:\ShareFile\Shared Folders\Tsur\צהלה\logo\2020.jpg">
            <a:extLst>
              <a:ext uri="{FF2B5EF4-FFF2-40B4-BE49-F238E27FC236}">
                <a16:creationId xmlns:a16="http://schemas.microsoft.com/office/drawing/2014/main" id="{BC29CC5B-A89B-4555-A4A4-366604F94466}"/>
              </a:ext>
            </a:extLst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0285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046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תמונה 11">
            <a:extLst>
              <a:ext uri="{FF2B5EF4-FFF2-40B4-BE49-F238E27FC236}">
                <a16:creationId xmlns:a16="http://schemas.microsoft.com/office/drawing/2014/main" id="{1714489B-14E5-4622-8599-767A3E344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333500"/>
            <a:ext cx="12192000" cy="4191000"/>
          </a:xfrm>
          <a:prstGeom prst="rect">
            <a:avLst/>
          </a:prstGeom>
        </p:spPr>
      </p:pic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DD296C45-1994-40B6-9C5F-83CE98F3ACA6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155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1AE9CFF3-A263-4080-85A2-F923286B483E}"/>
              </a:ext>
            </a:extLst>
          </p:cNvPr>
          <p:cNvSpPr/>
          <p:nvPr/>
        </p:nvSpPr>
        <p:spPr>
          <a:xfrm>
            <a:off x="2073120" y="774730"/>
            <a:ext cx="97891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הצהרת הכוונות הרשמית של החברה היא "לארגן את כלל המידע העולמי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ולהופכו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לנגיש ויעיל לכלל העולם".</a:t>
            </a:r>
            <a:endParaRPr lang="he-IL" dirty="0"/>
          </a:p>
        </p:txBody>
      </p:sp>
      <p:pic>
        <p:nvPicPr>
          <p:cNvPr id="5" name="Picture 9" descr="E:\ShareFile\Shared Folders\Tsur\צהלה\logo\2020.jpg">
            <a:extLst>
              <a:ext uri="{FF2B5EF4-FFF2-40B4-BE49-F238E27FC236}">
                <a16:creationId xmlns:a16="http://schemas.microsoft.com/office/drawing/2014/main" id="{DE22DF06-9B4A-4307-936F-68EE4F9B2FA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2513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FFB1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4CFDF9E4-8723-4B18-B812-CF08E55E8B22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101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pic>
        <p:nvPicPr>
          <p:cNvPr id="1026" name="Picture 2" descr="××××× ×©× ×××××">
            <a:extLst>
              <a:ext uri="{FF2B5EF4-FFF2-40B4-BE49-F238E27FC236}">
                <a16:creationId xmlns:a16="http://schemas.microsoft.com/office/drawing/2014/main" id="{7CBCE15E-AE03-4952-B944-5935E43C6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495550"/>
            <a:ext cx="925830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>
            <a:extLst>
              <a:ext uri="{FF2B5EF4-FFF2-40B4-BE49-F238E27FC236}">
                <a16:creationId xmlns:a16="http://schemas.microsoft.com/office/drawing/2014/main" id="{C68FBC98-9F18-4D78-87D7-E00A44AFED6B}"/>
              </a:ext>
            </a:extLst>
          </p:cNvPr>
          <p:cNvSpPr/>
          <p:nvPr/>
        </p:nvSpPr>
        <p:spPr>
          <a:xfrm>
            <a:off x="4867656" y="412318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u="sng" dirty="0">
                <a:latin typeface="Arial" panose="020B0604020202020204" pitchFamily="34" charset="0"/>
              </a:rPr>
              <a:t>חברה </a:t>
            </a:r>
            <a:r>
              <a:rPr lang="he-IL" u="sng" dirty="0">
                <a:latin typeface="Arial" panose="020B0604020202020204" pitchFamily="34" charset="0"/>
                <a:hlinkClick r:id="rId3" tooltip="ארצות הברית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אמריקנית</a:t>
            </a:r>
            <a:r>
              <a:rPr lang="he-IL" u="sng" dirty="0">
                <a:latin typeface="Arial" panose="020B0604020202020204" pitchFamily="34" charset="0"/>
              </a:rPr>
              <a:t> ל</a:t>
            </a:r>
            <a:r>
              <a:rPr lang="he-IL" u="sng" dirty="0">
                <a:latin typeface="Arial" panose="020B0604020202020204" pitchFamily="34" charset="0"/>
                <a:hlinkClick r:id="rId4" tooltip="מסחר אלקטרוני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מסחר אלקטרוני</a:t>
            </a:r>
            <a:r>
              <a:rPr lang="he-IL" u="sng" dirty="0">
                <a:latin typeface="Arial" panose="020B0604020202020204" pitchFamily="34" charset="0"/>
              </a:rPr>
              <a:t> ושירותי </a:t>
            </a:r>
            <a:r>
              <a:rPr lang="he-IL" u="sng" dirty="0">
                <a:latin typeface="Arial" panose="020B0604020202020204" pitchFamily="34" charset="0"/>
                <a:hlinkClick r:id="rId5" tooltip="מחשוב ענן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מחשוב ענן</a:t>
            </a:r>
            <a:r>
              <a:rPr lang="he-IL" u="sng" dirty="0">
                <a:latin typeface="Arial" panose="020B0604020202020204" pitchFamily="34" charset="0"/>
              </a:rPr>
              <a:t>. החברה שבסיסה ב</a:t>
            </a:r>
            <a:r>
              <a:rPr lang="he-IL" u="sng" dirty="0">
                <a:latin typeface="Arial" panose="020B0604020202020204" pitchFamily="34" charset="0"/>
                <a:hlinkClick r:id="rId6" tooltip="סיאט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סיאטל</a:t>
            </a:r>
            <a:r>
              <a:rPr lang="he-IL" u="sng" dirty="0">
                <a:latin typeface="Arial" panose="020B0604020202020204" pitchFamily="34" charset="0"/>
              </a:rPr>
              <a:t>, </a:t>
            </a:r>
            <a:r>
              <a:rPr lang="he-IL" u="sng" dirty="0">
                <a:latin typeface="Arial" panose="020B0604020202020204" pitchFamily="34" charset="0"/>
                <a:hlinkClick r:id="rId7" tooltip="וושינגטון (מדינה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וושינגטון</a:t>
            </a:r>
            <a:r>
              <a:rPr lang="he-IL" u="sng" dirty="0">
                <a:latin typeface="Arial" panose="020B0604020202020204" pitchFamily="34" charset="0"/>
              </a:rPr>
              <a:t>, נוסדה ב-5 ביולי </a:t>
            </a:r>
            <a:r>
              <a:rPr lang="he-IL" u="sng" dirty="0">
                <a:latin typeface="Arial" panose="020B0604020202020204" pitchFamily="34" charset="0"/>
                <a:hlinkClick r:id="rId8" tooltip="199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1994</a:t>
            </a:r>
            <a:r>
              <a:rPr lang="he-IL" u="sng" dirty="0">
                <a:latin typeface="Arial" panose="020B0604020202020204" pitchFamily="34" charset="0"/>
              </a:rPr>
              <a:t>. היא הייתה מחלוצות ה</a:t>
            </a:r>
            <a:r>
              <a:rPr lang="he-IL" u="sng" dirty="0">
                <a:latin typeface="Arial" panose="020B0604020202020204" pitchFamily="34" charset="0"/>
                <a:hlinkClick r:id="rId9" tooltip="מסח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מסחר</a:t>
            </a:r>
            <a:r>
              <a:rPr lang="he-IL" u="sng" dirty="0">
                <a:latin typeface="Arial" panose="020B0604020202020204" pitchFamily="34" charset="0"/>
              </a:rPr>
              <a:t> ב</a:t>
            </a:r>
            <a:r>
              <a:rPr lang="he-IL" u="sng" dirty="0">
                <a:latin typeface="Arial" panose="020B0604020202020204" pitchFamily="34" charset="0"/>
                <a:hlinkClick r:id="rId10" tooltip="אינטרנ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אינטרנט</a:t>
            </a:r>
            <a:r>
              <a:rPr lang="he-IL" u="sng" dirty="0">
                <a:latin typeface="Arial" panose="020B0604020202020204" pitchFamily="34" charset="0"/>
              </a:rPr>
              <a:t> והתפרסמה בראשיתה במכירת </a:t>
            </a:r>
            <a:r>
              <a:rPr lang="he-IL" u="sng" dirty="0">
                <a:latin typeface="Arial" panose="020B0604020202020204" pitchFamily="34" charset="0"/>
                <a:hlinkClick r:id="rId11" tooltip="ספ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ספרים</a:t>
            </a:r>
            <a:r>
              <a:rPr lang="he-IL" u="sng" dirty="0">
                <a:latin typeface="Arial" panose="020B0604020202020204" pitchFamily="34" charset="0"/>
              </a:rPr>
              <a:t>, אך בהמשך החלה למכור גם </a:t>
            </a:r>
            <a:r>
              <a:rPr lang="he-IL" u="sng" dirty="0">
                <a:latin typeface="Arial" panose="020B0604020202020204" pitchFamily="34" charset="0"/>
                <a:hlinkClick r:id="rId12" tooltip="אלבום מוזיק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דיסקים</a:t>
            </a:r>
            <a:r>
              <a:rPr lang="he-IL" u="sng" dirty="0">
                <a:latin typeface="Arial" panose="020B0604020202020204" pitchFamily="34" charset="0"/>
              </a:rPr>
              <a:t>, </a:t>
            </a:r>
            <a:r>
              <a:rPr lang="he-IL" u="sng" dirty="0">
                <a:latin typeface="Arial" panose="020B0604020202020204" pitchFamily="34" charset="0"/>
                <a:hlinkClick r:id="rId13" tooltip="סרט קולנוע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סרטים</a:t>
            </a:r>
            <a:r>
              <a:rPr lang="he-IL" u="sng" dirty="0">
                <a:latin typeface="Arial" panose="020B0604020202020204" pitchFamily="34" charset="0"/>
              </a:rPr>
              <a:t>, </a:t>
            </a:r>
            <a:r>
              <a:rPr lang="he-IL" u="sng" dirty="0">
                <a:latin typeface="Arial" panose="020B0604020202020204" pitchFamily="34" charset="0"/>
                <a:hlinkClick r:id="rId14" tooltip="אלקטרוניק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מוצרי </a:t>
            </a:r>
            <a:r>
              <a:rPr lang="he-IL" u="sng" dirty="0" err="1">
                <a:latin typeface="Arial" panose="020B0604020202020204" pitchFamily="34" charset="0"/>
                <a:hlinkClick r:id="rId14" tooltip="אלקטרוניק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אלקטרוניקה</a:t>
            </a:r>
            <a:r>
              <a:rPr lang="he-IL" u="sng" dirty="0" err="1">
                <a:latin typeface="Arial" panose="020B0604020202020204" pitchFamily="34" charset="0"/>
              </a:rPr>
              <a:t>,</a:t>
            </a:r>
            <a:r>
              <a:rPr lang="he-IL" u="sng" dirty="0" err="1">
                <a:latin typeface="Arial" panose="020B0604020202020204" pitchFamily="34" charset="0"/>
                <a:hlinkClick r:id="rId15" tooltip="בגדי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בגדים</a:t>
            </a:r>
            <a:r>
              <a:rPr lang="he-IL" u="sng" dirty="0">
                <a:latin typeface="Arial" panose="020B0604020202020204" pitchFamily="34" charset="0"/>
              </a:rPr>
              <a:t> ועוד. כיום ניתן לקנות באתר מגוון רחב מאוד של מוצרים.</a:t>
            </a:r>
            <a:endParaRPr lang="he-IL" u="sng" dirty="0"/>
          </a:p>
        </p:txBody>
      </p:sp>
      <p:pic>
        <p:nvPicPr>
          <p:cNvPr id="8" name="Picture 9" descr="E:\ShareFile\Shared Folders\Tsur\צהלה\logo\2020.jpg">
            <a:extLst>
              <a:ext uri="{FF2B5EF4-FFF2-40B4-BE49-F238E27FC236}">
                <a16:creationId xmlns:a16="http://schemas.microsoft.com/office/drawing/2014/main" id="{63228149-B90A-4BC5-A1E7-ADAAAFC6F9F4}"/>
              </a:ext>
            </a:extLst>
          </p:cNvPr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853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F9B5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52F254D5-8CAD-4CE8-89BC-EB3F96DB9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4489" y="348320"/>
            <a:ext cx="10905066" cy="3080680"/>
          </a:xfrm>
          <a:prstGeom prst="rect">
            <a:avLst/>
          </a:prstGeom>
        </p:spPr>
      </p:pic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AC14573F-AEC7-41C2-BA03-5042BEA765BA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93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61C35080-7AFE-4182-ACDB-8B1A19C34083}"/>
              </a:ext>
            </a:extLst>
          </p:cNvPr>
          <p:cNvSpPr/>
          <p:nvPr/>
        </p:nvSpPr>
        <p:spPr>
          <a:xfrm>
            <a:off x="2672178" y="3601878"/>
            <a:ext cx="82473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u="sng" dirty="0">
                <a:latin typeface="Arial" panose="020B0604020202020204" pitchFamily="34" charset="0"/>
              </a:rPr>
              <a:t>נכון ל-2016, החברה מרכזית בשוק מערכות ההפעלה ל-</a:t>
            </a:r>
            <a:r>
              <a:rPr lang="en-US" u="sng" dirty="0">
                <a:latin typeface="Arial" panose="020B0604020202020204" pitchFamily="34" charset="0"/>
              </a:rPr>
              <a:t>PC </a:t>
            </a:r>
            <a:r>
              <a:rPr lang="he-IL" u="sng" dirty="0">
                <a:latin typeface="Arial" panose="020B0604020202020204" pitchFamily="34" charset="0"/>
              </a:rPr>
              <a:t>עם "</a:t>
            </a:r>
            <a:r>
              <a:rPr lang="he-IL" u="sng" dirty="0">
                <a:latin typeface="Arial" panose="020B0604020202020204" pitchFamily="34" charset="0"/>
                <a:hlinkClick r:id="rId4" tooltip="Microsoft Window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חלונות</a:t>
            </a:r>
            <a:r>
              <a:rPr lang="he-IL" u="sng" dirty="0">
                <a:latin typeface="Arial" panose="020B0604020202020204" pitchFamily="34" charset="0"/>
              </a:rPr>
              <a:t>", ובשוק חבילות התוכנה המשרדיות עם "</a:t>
            </a:r>
            <a:r>
              <a:rPr lang="he-IL" u="sng" dirty="0">
                <a:latin typeface="Arial" panose="020B0604020202020204" pitchFamily="34" charset="0"/>
                <a:hlinkClick r:id="rId5" tooltip="מיקרוסופט אופי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אופיס</a:t>
            </a:r>
            <a:r>
              <a:rPr lang="he-IL" u="sng" dirty="0">
                <a:latin typeface="Arial" panose="020B0604020202020204" pitchFamily="34" charset="0"/>
              </a:rPr>
              <a:t>". בנוסף החברה מייצרת מגוון רחב של תוכנות למחשבים ושרתים כגון תוכנת שיחות הווידאו </a:t>
            </a:r>
            <a:r>
              <a:rPr lang="he-IL" u="sng" dirty="0" err="1">
                <a:latin typeface="Arial" panose="020B0604020202020204" pitchFamily="34" charset="0"/>
                <a:hlinkClick r:id="rId6" tooltip="סקייפ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סקייפ</a:t>
            </a:r>
            <a:r>
              <a:rPr lang="he-IL" u="sng" dirty="0">
                <a:latin typeface="Arial" panose="020B0604020202020204" pitchFamily="34" charset="0"/>
              </a:rPr>
              <a:t>, ה</a:t>
            </a:r>
            <a:r>
              <a:rPr lang="he-IL" u="sng" dirty="0">
                <a:latin typeface="Arial" panose="020B0604020202020204" pitchFamily="34" charset="0"/>
                <a:hlinkClick r:id="rId7" tooltip="דפדפן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דפדפן</a:t>
            </a:r>
            <a:r>
              <a:rPr lang="he-IL" u="sng" dirty="0">
                <a:latin typeface="Arial" panose="020B0604020202020204" pitchFamily="34" charset="0"/>
              </a:rPr>
              <a:t> </a:t>
            </a:r>
            <a:r>
              <a:rPr lang="he-IL" u="sng" dirty="0">
                <a:latin typeface="Arial" panose="020B0604020202020204" pitchFamily="34" charset="0"/>
                <a:hlinkClick r:id="rId8" tooltip="אינטרנט אקספלורר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אינטרנט אקספלורר</a:t>
            </a:r>
            <a:r>
              <a:rPr lang="he-IL" u="sng" dirty="0">
                <a:latin typeface="Arial" panose="020B0604020202020204" pitchFamily="34" charset="0"/>
              </a:rPr>
              <a:t>, תוכנת </a:t>
            </a:r>
            <a:r>
              <a:rPr lang="he-IL" u="sng" dirty="0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וינדוס מדיה פלייר</a:t>
            </a:r>
            <a:r>
              <a:rPr lang="he-IL" u="sng" dirty="0">
                <a:latin typeface="Arial" panose="020B0604020202020204" pitchFamily="34" charset="0"/>
              </a:rPr>
              <a:t> ו</a:t>
            </a:r>
            <a:r>
              <a:rPr lang="he-IL" u="sng" dirty="0">
                <a:latin typeface="Arial" panose="020B0604020202020204" pitchFamily="34" charset="0"/>
                <a:hlinkClick r:id="rId10" tooltip="שפת תכנות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שפת התכנות</a:t>
            </a:r>
            <a:r>
              <a:rPr lang="he-IL" u="sng" dirty="0">
                <a:latin typeface="Arial" panose="020B0604020202020204" pitchFamily="34" charset="0"/>
              </a:rPr>
              <a:t> </a:t>
            </a:r>
            <a:r>
              <a:rPr lang="he-IL" u="sng" dirty="0">
                <a:latin typeface="Arial" panose="020B0604020202020204" pitchFamily="34" charset="0"/>
                <a:hlinkClick r:id="rId11" tooltip="C Shar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#</a:t>
            </a:r>
            <a:r>
              <a:rPr lang="en-US" u="sng" dirty="0">
                <a:latin typeface="Arial" panose="020B0604020202020204" pitchFamily="34" charset="0"/>
                <a:hlinkClick r:id="rId11" tooltip="C Shar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US" u="sng" dirty="0">
                <a:latin typeface="Arial" panose="020B0604020202020204" pitchFamily="34" charset="0"/>
              </a:rPr>
              <a:t>, </a:t>
            </a:r>
            <a:r>
              <a:rPr lang="he-IL" u="sng" dirty="0">
                <a:latin typeface="Arial" panose="020B0604020202020204" pitchFamily="34" charset="0"/>
              </a:rPr>
              <a:t>ופועלת בשוק החומרה עם סדרת </a:t>
            </a:r>
            <a:r>
              <a:rPr lang="he-IL" u="sng" dirty="0" err="1">
                <a:latin typeface="Arial" panose="020B0604020202020204" pitchFamily="34" charset="0"/>
                <a:hlinkClick r:id="rId12" tooltip="קונסולת משחקי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קונסולות</a:t>
            </a:r>
            <a:r>
              <a:rPr lang="he-IL" u="sng" dirty="0">
                <a:latin typeface="Arial" panose="020B0604020202020204" pitchFamily="34" charset="0"/>
                <a:hlinkClick r:id="rId12" tooltip="קונסולת משחקי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המשחקים</a:t>
            </a:r>
            <a:r>
              <a:rPr lang="he-IL" u="sng" dirty="0">
                <a:latin typeface="Arial" panose="020B0604020202020204" pitchFamily="34" charset="0"/>
              </a:rPr>
              <a:t> </a:t>
            </a:r>
            <a:r>
              <a:rPr lang="en-US" u="sng" dirty="0" err="1">
                <a:latin typeface="Arial" panose="020B0604020202020204" pitchFamily="34" charset="0"/>
                <a:hlinkClick r:id="rId13" tooltip="Xbo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xbox</a:t>
            </a:r>
            <a:r>
              <a:rPr lang="en-US" u="sng" dirty="0">
                <a:latin typeface="Arial" panose="020B0604020202020204" pitchFamily="34" charset="0"/>
              </a:rPr>
              <a:t>, </a:t>
            </a:r>
            <a:r>
              <a:rPr lang="he-IL" u="sng" dirty="0" err="1">
                <a:latin typeface="Arial" panose="020B0604020202020204" pitchFamily="34" charset="0"/>
              </a:rPr>
              <a:t>ה</a:t>
            </a:r>
            <a:r>
              <a:rPr lang="he-IL" u="sng" dirty="0" err="1">
                <a:latin typeface="Arial" panose="020B0604020202020204" pitchFamily="34" charset="0"/>
                <a:hlinkClick r:id="rId14" tooltip="טאבלט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טאבלטים</a:t>
            </a:r>
            <a:r>
              <a:rPr lang="he-IL" u="sng" dirty="0">
                <a:latin typeface="Arial" panose="020B0604020202020204" pitchFamily="34" charset="0"/>
              </a:rPr>
              <a:t> </a:t>
            </a:r>
            <a:r>
              <a:rPr lang="en-US" u="sng" dirty="0">
                <a:latin typeface="Arial" panose="020B0604020202020204" pitchFamily="34" charset="0"/>
                <a:hlinkClick r:id="rId15" tooltip="Microsoft Surfac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Surface</a:t>
            </a:r>
            <a:r>
              <a:rPr lang="en-US" u="sng" dirty="0">
                <a:latin typeface="Arial" panose="020B0604020202020204" pitchFamily="34" charset="0"/>
              </a:rPr>
              <a:t> </a:t>
            </a:r>
            <a:r>
              <a:rPr lang="he-IL" u="sng" dirty="0">
                <a:latin typeface="Arial" panose="020B0604020202020204" pitchFamily="34" charset="0"/>
              </a:rPr>
              <a:t>וציוד למחשבים אישיים כגון מצלמות רשת, עכברים ומקלדות</a:t>
            </a:r>
            <a:endParaRPr lang="he-IL" u="sng" dirty="0"/>
          </a:p>
        </p:txBody>
      </p:sp>
      <p:pic>
        <p:nvPicPr>
          <p:cNvPr id="8" name="Picture 9" descr="E:\ShareFile\Shared Folders\Tsur\צהלה\logo\2020.jpg">
            <a:extLst>
              <a:ext uri="{FF2B5EF4-FFF2-40B4-BE49-F238E27FC236}">
                <a16:creationId xmlns:a16="http://schemas.microsoft.com/office/drawing/2014/main" id="{819BCB94-D818-48E8-B662-F9F5363DE9C9}"/>
              </a:ext>
            </a:extLst>
          </p:cNvPr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873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F6AB50FE-DD67-4C9F-AD06-02DAEB6BD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616900" y="1204545"/>
            <a:ext cx="9480864" cy="3147647"/>
          </a:xfrm>
          <a:prstGeom prst="rect">
            <a:avLst/>
          </a:prstGeom>
        </p:spPr>
      </p:pic>
      <p:sp>
        <p:nvSpPr>
          <p:cNvPr id="5" name="מלבן: פינות מעוגלות 4">
            <a:extLst>
              <a:ext uri="{FF2B5EF4-FFF2-40B4-BE49-F238E27FC236}">
                <a16:creationId xmlns:a16="http://schemas.microsoft.com/office/drawing/2014/main" id="{CC0F9A11-01C8-4A20-8E05-613AF0DBAFAE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66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D6ECA74E-8B81-46AE-BEB7-E0BE6F66A0CE}"/>
              </a:ext>
            </a:extLst>
          </p:cNvPr>
          <p:cNvSpPr/>
          <p:nvPr/>
        </p:nvSpPr>
        <p:spPr>
          <a:xfrm>
            <a:off x="958788" y="4466382"/>
            <a:ext cx="108396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Arial" panose="020B0604020202020204" pitchFamily="34" charset="0"/>
              </a:rPr>
              <a:t>המשקה פורסם לראשונה כ"המעורר המושלם לעצבים ולמרץ" בניגוד לתפיסה הרווחת בדבר יעילותו כתרופה לכאבי בטן, </a:t>
            </a:r>
            <a:r>
              <a:rPr lang="he-IL" dirty="0">
                <a:latin typeface="Arial" panose="020B0604020202020204" pitchFamily="34" charset="0"/>
                <a:hlinkClick r:id="rId4" tooltip="כאב רא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כאב ראש</a:t>
            </a:r>
            <a:r>
              <a:rPr lang="he-IL" dirty="0">
                <a:latin typeface="Arial" panose="020B0604020202020204" pitchFamily="34" charset="0"/>
              </a:rPr>
              <a:t>, </a:t>
            </a:r>
            <a:r>
              <a:rPr lang="he-IL" dirty="0">
                <a:latin typeface="Arial" panose="020B0604020202020204" pitchFamily="34" charset="0"/>
                <a:hlinkClick r:id="rId5" tooltip="דיכאון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דיכאון</a:t>
            </a:r>
            <a:r>
              <a:rPr lang="he-IL" dirty="0">
                <a:latin typeface="Arial" panose="020B0604020202020204" pitchFamily="34" charset="0"/>
              </a:rPr>
              <a:t> או </a:t>
            </a:r>
            <a:r>
              <a:rPr lang="he-IL" dirty="0">
                <a:latin typeface="Arial" panose="020B0604020202020204" pitchFamily="34" charset="0"/>
                <a:hlinkClick r:id="rId6" tooltip="אימפוטנציה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אימפוטנציה</a:t>
            </a:r>
            <a:r>
              <a:rPr lang="he-IL" dirty="0">
                <a:latin typeface="Arial" panose="020B0604020202020204" pitchFamily="34" charset="0"/>
              </a:rPr>
              <a:t> וכאבי גרון. במתכון המקורי, הרכיבים הפעילים היו עלי קוקה ואגוז קולה שנתנו למשקה את סגולותיו המעוררות.</a:t>
            </a:r>
            <a:endParaRPr lang="he-IL" dirty="0"/>
          </a:p>
        </p:txBody>
      </p:sp>
      <p:pic>
        <p:nvPicPr>
          <p:cNvPr id="6" name="Picture 9" descr="E:\ShareFile\Shared Folders\Tsur\צהלה\logo\2020.jpg">
            <a:extLst>
              <a:ext uri="{FF2B5EF4-FFF2-40B4-BE49-F238E27FC236}">
                <a16:creationId xmlns:a16="http://schemas.microsoft.com/office/drawing/2014/main" id="{03B0C7DC-5EA0-4075-A7B0-A4115D270BB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997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0049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7C2ECD77-D644-4F52-805C-D24C384D3C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6694" y="779556"/>
            <a:ext cx="10905066" cy="3625934"/>
          </a:xfrm>
          <a:prstGeom prst="rect">
            <a:avLst/>
          </a:prstGeom>
        </p:spPr>
      </p:pic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DFCFCA46-706A-49A4-B545-86C63B4A1C4B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60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E686430F-C121-482B-A541-A9E2CC4C307A}"/>
              </a:ext>
            </a:extLst>
          </p:cNvPr>
          <p:cNvSpPr/>
          <p:nvPr/>
        </p:nvSpPr>
        <p:spPr>
          <a:xfrm>
            <a:off x="2819401" y="4477583"/>
            <a:ext cx="88123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u="sng" dirty="0">
                <a:latin typeface="Arial" panose="020B0604020202020204" pitchFamily="34" charset="0"/>
              </a:rPr>
              <a:t>קבוצת </a:t>
            </a:r>
            <a:r>
              <a:rPr lang="he-IL" b="1" u="sng" dirty="0">
                <a:latin typeface="Arial" panose="020B0604020202020204" pitchFamily="34" charset="0"/>
              </a:rPr>
              <a:t>סמסונג</a:t>
            </a:r>
            <a:r>
              <a:rPr lang="he-IL" u="sng" dirty="0">
                <a:latin typeface="Arial" panose="020B0604020202020204" pitchFamily="34" charset="0"/>
              </a:rPr>
              <a:t> (ב</a:t>
            </a:r>
            <a:r>
              <a:rPr lang="he-IL" u="sng" dirty="0">
                <a:latin typeface="Arial" panose="020B0604020202020204" pitchFamily="34" charset="0"/>
                <a:hlinkClick r:id="rId4" tooltip="קוריאנית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קוריאנית</a:t>
            </a:r>
            <a:r>
              <a:rPr lang="he-IL" u="sng" dirty="0">
                <a:latin typeface="Arial" panose="020B0604020202020204" pitchFamily="34" charset="0"/>
              </a:rPr>
              <a:t>: </a:t>
            </a:r>
            <a:r>
              <a:rPr lang="ko-KR" altLang="en-US" b="1" u="sng" dirty="0">
                <a:latin typeface="Arial" panose="020B0604020202020204" pitchFamily="34" charset="0"/>
              </a:rPr>
              <a:t>삼성</a:t>
            </a:r>
            <a:r>
              <a:rPr lang="en-US" altLang="ko-KR" u="sng" dirty="0">
                <a:latin typeface="Arial" panose="020B0604020202020204" pitchFamily="34" charset="0"/>
              </a:rPr>
              <a:t>) </a:t>
            </a:r>
            <a:r>
              <a:rPr lang="he-IL" u="sng" dirty="0">
                <a:latin typeface="Arial" panose="020B0604020202020204" pitchFamily="34" charset="0"/>
              </a:rPr>
              <a:t>היא </a:t>
            </a:r>
            <a:r>
              <a:rPr lang="he-IL" u="sng" dirty="0">
                <a:latin typeface="Arial" panose="020B0604020202020204" pitchFamily="34" charset="0"/>
                <a:hlinkClick r:id="rId5" tooltip="קונצרן (כלכלה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קונצרן</a:t>
            </a:r>
            <a:r>
              <a:rPr lang="he-IL" u="sng" dirty="0">
                <a:latin typeface="Arial" panose="020B0604020202020204" pitchFamily="34" charset="0"/>
              </a:rPr>
              <a:t> </a:t>
            </a:r>
            <a:r>
              <a:rPr lang="he-IL" u="sng" dirty="0">
                <a:latin typeface="Arial" panose="020B0604020202020204" pitchFamily="34" charset="0"/>
                <a:hlinkClick r:id="rId6" tooltip="קוריאה הדרומית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דרום-קוריאני</a:t>
            </a:r>
            <a:r>
              <a:rPr lang="he-IL" u="sng" dirty="0">
                <a:latin typeface="Arial" panose="020B0604020202020204" pitchFamily="34" charset="0"/>
              </a:rPr>
              <a:t> הכולל מספר גדול של </a:t>
            </a:r>
            <a:r>
              <a:rPr lang="he-IL" u="sng" dirty="0">
                <a:latin typeface="Arial" panose="020B0604020202020204" pitchFamily="34" charset="0"/>
                <a:hlinkClick r:id="rId7" tooltip="חברת בת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חברות בת</a:t>
            </a:r>
            <a:r>
              <a:rPr lang="he-IL" u="sng" dirty="0">
                <a:latin typeface="Arial" panose="020B0604020202020204" pitchFamily="34" charset="0"/>
              </a:rPr>
              <a:t>.</a:t>
            </a:r>
          </a:p>
          <a:p>
            <a:pPr algn="r" rtl="1"/>
            <a:r>
              <a:rPr lang="he-IL" u="sng" dirty="0">
                <a:latin typeface="Arial" panose="020B0604020202020204" pitchFamily="34" charset="0"/>
              </a:rPr>
              <a:t>לסמסונג שייכות בין היתר החברות סמסונג אלקטרוניקה (חברת טכנולוגיית המידע הגדולה בעולם, על פי הכנסותיה בשנת </a:t>
            </a:r>
            <a:r>
              <a:rPr lang="he-IL" u="sng" dirty="0">
                <a:latin typeface="Arial" panose="020B0604020202020204" pitchFamily="34" charset="0"/>
                <a:hlinkClick r:id="rId8" tooltip="20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2012</a:t>
            </a:r>
            <a:r>
              <a:rPr lang="he-IL" u="sng" dirty="0">
                <a:latin typeface="Arial" panose="020B0604020202020204" pitchFamily="34" charset="0"/>
              </a:rPr>
              <a:t>), סמסונג תעשיות כבדות (יצרנית הספינות השנייה בגודלה בעולם על פי הכנסות שנת </a:t>
            </a:r>
            <a:r>
              <a:rPr lang="he-IL" u="sng" dirty="0">
                <a:latin typeface="Arial" panose="020B0604020202020204" pitchFamily="34" charset="0"/>
                <a:hlinkClick r:id="rId9" tooltip="20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2010</a:t>
            </a:r>
            <a:r>
              <a:rPr lang="he-IL" u="sng" dirty="0">
                <a:latin typeface="Arial" panose="020B0604020202020204" pitchFamily="34" charset="0"/>
              </a:rPr>
              <a:t>), סמסונג הנדסה ו</a:t>
            </a:r>
            <a:r>
              <a:rPr lang="he-IL" u="sng" dirty="0">
                <a:latin typeface="Arial" panose="020B0604020202020204" pitchFamily="34" charset="0"/>
                <a:hlinkClick r:id="rId10" tooltip="סמסונג C&amp;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סמסונג </a:t>
            </a:r>
            <a:r>
              <a:rPr lang="en-US" u="sng" dirty="0">
                <a:latin typeface="Arial" panose="020B0604020202020204" pitchFamily="34" charset="0"/>
                <a:hlinkClick r:id="rId10" tooltip="סמסונג C&amp;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C&amp;T</a:t>
            </a:r>
            <a:r>
              <a:rPr lang="en-US" u="sng" dirty="0">
                <a:latin typeface="Arial" panose="020B0604020202020204" pitchFamily="34" charset="0"/>
              </a:rPr>
              <a:t> (</a:t>
            </a:r>
            <a:r>
              <a:rPr lang="he-IL" u="sng" dirty="0">
                <a:latin typeface="Arial" panose="020B0604020202020204" pitchFamily="34" charset="0"/>
              </a:rPr>
              <a:t>בהתאמה, המקומות ה-13 וה-36 ברשימת חברות הבנייה הגדולות בעולם), סמסונג </a:t>
            </a:r>
            <a:r>
              <a:rPr lang="he-IL" u="sng" dirty="0">
                <a:latin typeface="Arial" panose="020B0604020202020204" pitchFamily="34" charset="0"/>
                <a:hlinkClick r:id="rId11" tooltip="ביטוח חיי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ביטוח חיים</a:t>
            </a:r>
            <a:r>
              <a:rPr lang="he-IL" u="sng" dirty="0">
                <a:latin typeface="Arial" panose="020B0604020202020204" pitchFamily="34" charset="0"/>
              </a:rPr>
              <a:t> (חברת ביטוח החיים ה-14 בגודלה בעולם), ו-</a:t>
            </a:r>
            <a:r>
              <a:rPr lang="en-US" u="sng" dirty="0" err="1">
                <a:latin typeface="Arial" panose="020B0604020202020204" pitchFamily="34" charset="0"/>
              </a:rPr>
              <a:t>Cheil</a:t>
            </a:r>
            <a:r>
              <a:rPr lang="en-US" u="sng" dirty="0">
                <a:latin typeface="Arial" panose="020B0604020202020204" pitchFamily="34" charset="0"/>
              </a:rPr>
              <a:t> Worldwide (</a:t>
            </a:r>
            <a:r>
              <a:rPr lang="he-IL" u="sng" dirty="0">
                <a:latin typeface="Arial" panose="020B0604020202020204" pitchFamily="34" charset="0"/>
              </a:rPr>
              <a:t>סוכנות הפרסום ה-16 בגודלה בעולם, על פי הכנסות שנת </a:t>
            </a:r>
            <a:r>
              <a:rPr lang="he-IL" u="sng" dirty="0">
                <a:latin typeface="Arial" panose="020B0604020202020204" pitchFamily="34" charset="0"/>
                <a:hlinkClick r:id="rId12" tooltip="20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2011</a:t>
            </a:r>
            <a:r>
              <a:rPr lang="he-IL" u="sng" dirty="0">
                <a:latin typeface="Arial" panose="020B0604020202020204" pitchFamily="34" charset="0"/>
              </a:rPr>
              <a:t>)</a:t>
            </a:r>
            <a:endParaRPr lang="he-IL" b="0" i="0" u="sng" dirty="0"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9" descr="E:\ShareFile\Shared Folders\Tsur\צהלה\logo\2020.jpg">
            <a:extLst>
              <a:ext uri="{FF2B5EF4-FFF2-40B4-BE49-F238E27FC236}">
                <a16:creationId xmlns:a16="http://schemas.microsoft.com/office/drawing/2014/main" id="{59415E97-BC2E-495E-8898-6502C664D241}"/>
              </a:ext>
            </a:extLst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92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253F8638-51F9-4BA6-87DF-D5F74CED89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1959" y="420159"/>
            <a:ext cx="6773333" cy="5571066"/>
          </a:xfrm>
          <a:prstGeom prst="rect">
            <a:avLst/>
          </a:prstGeom>
        </p:spPr>
      </p:pic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A587FB29-BE96-420C-B932-E294C5EE60A6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53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A897A0F9-9847-4294-8F5D-07891DD4A78D}"/>
              </a:ext>
            </a:extLst>
          </p:cNvPr>
          <p:cNvSpPr/>
          <p:nvPr/>
        </p:nvSpPr>
        <p:spPr>
          <a:xfrm>
            <a:off x="6975524" y="2401502"/>
            <a:ext cx="4596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u="sng" dirty="0">
                <a:latin typeface="Arial" panose="020B0604020202020204" pitchFamily="34" charset="0"/>
              </a:rPr>
              <a:t>היא מייצרת את המותגים טויוטה, </a:t>
            </a:r>
            <a:r>
              <a:rPr lang="he-IL" u="sng" dirty="0">
                <a:latin typeface="Arial" panose="020B0604020202020204" pitchFamily="34" charset="0"/>
                <a:hlinkClick r:id="rId4" tooltip="לקסו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לקסוס</a:t>
            </a:r>
            <a:r>
              <a:rPr lang="he-IL" u="sng" dirty="0">
                <a:latin typeface="Arial" panose="020B0604020202020204" pitchFamily="34" charset="0"/>
              </a:rPr>
              <a:t> </a:t>
            </a:r>
            <a:r>
              <a:rPr lang="he-IL" u="sng" dirty="0" err="1">
                <a:latin typeface="Arial" panose="020B0604020202020204" pitchFamily="34" charset="0"/>
              </a:rPr>
              <a:t>וסאיון</a:t>
            </a:r>
            <a:r>
              <a:rPr lang="he-IL" u="sng" dirty="0">
                <a:latin typeface="Arial" panose="020B0604020202020204" pitchFamily="34" charset="0"/>
              </a:rPr>
              <a:t>, ושולטת ביצרנית הרכב היפנית </a:t>
            </a:r>
            <a:r>
              <a:rPr lang="he-IL" u="sng" dirty="0">
                <a:latin typeface="Arial" panose="020B0604020202020204" pitchFamily="34" charset="0"/>
                <a:hlinkClick r:id="rId5" tooltip="דייהטסו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דייהטסו</a:t>
            </a:r>
            <a:r>
              <a:rPr lang="he-IL" u="sng" dirty="0">
                <a:latin typeface="Arial" panose="020B0604020202020204" pitchFamily="34" charset="0"/>
              </a:rPr>
              <a:t>. היא אחת משתי יצרניות הרכב הגדולות בעולם (ביחד עם </a:t>
            </a:r>
            <a:r>
              <a:rPr lang="he-IL" u="sng" dirty="0">
                <a:latin typeface="Arial" panose="020B0604020202020204" pitchFamily="34" charset="0"/>
                <a:hlinkClick r:id="rId6" tooltip="ג'נרל מוטורס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ג'נרל מוטורס</a:t>
            </a:r>
            <a:r>
              <a:rPr lang="he-IL" u="sng" dirty="0">
                <a:latin typeface="Arial" panose="020B0604020202020204" pitchFamily="34" charset="0"/>
              </a:rPr>
              <a:t>) ומעסיקה מעל 330 אלף עובדים. החברה נחשבת למובילה עולמית בשיטות פיתוח וייצור, ושיטת </a:t>
            </a:r>
            <a:r>
              <a:rPr lang="en-US" u="sng" dirty="0">
                <a:latin typeface="Arial" panose="020B0604020202020204" pitchFamily="34" charset="0"/>
              </a:rPr>
              <a:t>Toyota Production System </a:t>
            </a:r>
            <a:r>
              <a:rPr lang="he-IL" u="sng" dirty="0">
                <a:latin typeface="Arial" panose="020B0604020202020204" pitchFamily="34" charset="0"/>
              </a:rPr>
              <a:t>שפותחה בה, חוללה מהפכה בתעשיית הרכב והשפיעה גם על תעשיות אחרות</a:t>
            </a:r>
            <a:endParaRPr lang="he-IL" u="sng" dirty="0"/>
          </a:p>
        </p:txBody>
      </p:sp>
      <p:pic>
        <p:nvPicPr>
          <p:cNvPr id="8" name="Picture 9" descr="E:\ShareFile\Shared Folders\Tsur\צהלה\logo\2020.jpg">
            <a:extLst>
              <a:ext uri="{FF2B5EF4-FFF2-40B4-BE49-F238E27FC236}">
                <a16:creationId xmlns:a16="http://schemas.microsoft.com/office/drawing/2014/main" id="{B06199F3-6175-4AAE-8C10-CEFAF42BE37B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0285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983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6DA6-4BBF-42A4-9C94-E6613CCD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AAB0AE-172B-4FB4-80C2-86CD6B82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0757F747-CD6E-452C-8FCF-6158DF973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40590" y="643467"/>
            <a:ext cx="7710819" cy="5571066"/>
          </a:xfrm>
          <a:prstGeom prst="rect">
            <a:avLst/>
          </a:prstGeom>
        </p:spPr>
      </p:pic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80E9711C-25AE-4DDA-94D1-8E9B58020709}"/>
              </a:ext>
            </a:extLst>
          </p:cNvPr>
          <p:cNvSpPr/>
          <p:nvPr/>
        </p:nvSpPr>
        <p:spPr>
          <a:xfrm>
            <a:off x="190500" y="6057900"/>
            <a:ext cx="2628900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49 </a:t>
            </a:r>
            <a:r>
              <a:rPr lang="he-IL" dirty="0" err="1"/>
              <a:t>מליארד</a:t>
            </a:r>
            <a:r>
              <a:rPr lang="he-IL" dirty="0"/>
              <a:t> $</a:t>
            </a:r>
          </a:p>
        </p:txBody>
      </p:sp>
      <p:pic>
        <p:nvPicPr>
          <p:cNvPr id="6" name="Picture 9" descr="E:\ShareFile\Shared Folders\Tsur\צהלה\logo\2020.jpg">
            <a:extLst>
              <a:ext uri="{FF2B5EF4-FFF2-40B4-BE49-F238E27FC236}">
                <a16:creationId xmlns:a16="http://schemas.microsoft.com/office/drawing/2014/main" id="{98E712AF-60C5-4E89-BCA7-D2027D53785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06" y="0"/>
            <a:ext cx="2291715" cy="692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110051"/>
      </p:ext>
    </p:extLst>
  </p:cSld>
  <p:clrMapOvr>
    <a:masterClrMapping/>
  </p:clrMapOvr>
</p:sld>
</file>

<file path=ppt/theme/theme1.xml><?xml version="1.0" encoding="utf-8"?>
<a:theme xmlns:a="http://schemas.openxmlformats.org/drawingml/2006/main" name="גלריה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169</Words>
  <Application>Microsoft Office PowerPoint</Application>
  <PresentationFormat>מסך רחב</PresentationFormat>
  <Paragraphs>20</Paragraphs>
  <Slides>11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6" baseType="lpstr">
      <vt:lpstr>Malgun Gothic</vt:lpstr>
      <vt:lpstr>Arial</vt:lpstr>
      <vt:lpstr>Gill Sans MT</vt:lpstr>
      <vt:lpstr>Times New Roman</vt:lpstr>
      <vt:lpstr>גלריה</vt:lpstr>
      <vt:lpstr>10 המותגים המובילים לשנת 2018 –  ולמה צריך להכיר אותם?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המותגים המובילים לשנת 2018 – ולמה צריך להכיר אותם</dc:title>
  <dc:creator>Nir Penso</dc:creator>
  <cp:lastModifiedBy>Nir Penso</cp:lastModifiedBy>
  <cp:revision>11</cp:revision>
  <dcterms:created xsi:type="dcterms:W3CDTF">2018-10-10T10:23:25Z</dcterms:created>
  <dcterms:modified xsi:type="dcterms:W3CDTF">2018-10-16T15:10:59Z</dcterms:modified>
</cp:coreProperties>
</file>