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334" r:id="rId2"/>
    <p:sldId id="350" r:id="rId3"/>
    <p:sldId id="342" r:id="rId4"/>
    <p:sldId id="345" r:id="rId5"/>
    <p:sldId id="346" r:id="rId6"/>
    <p:sldId id="347" r:id="rId7"/>
    <p:sldId id="348" r:id="rId8"/>
    <p:sldId id="349" r:id="rId9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280" autoAdjust="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8" d="100"/>
          <a:sy n="98" d="100"/>
        </p:scale>
        <p:origin x="2742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74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7275490-D55F-4FBB-BAB6-F7732463DA0A}" type="datetimeFigureOut">
              <a:rPr lang="he-IL" smtClean="0"/>
              <a:t>כ"ט/תשרי/תשע"ט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52016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74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A57A6C9-DC7D-42ED-99EE-B59F6B5E583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82103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 עם ציטו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או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tallshipschallenge.wordpress.com/2011/12/" TargetMode="Externa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he.wiktionary.org/wiki/%D7%90%D7%9C%D7%99%D7%9E%D7%95%D7%AA" TargetMode="Externa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cute-pictures.blogspot.com/2010/09/emotional-expressive-pictures.html" TargetMode="Externa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visitrockypoint.com/teens-and-there-vacations" TargetMode="Externa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tebytib.com/gest_web/proto_Seccion.pl?rfID=28&amp;arefid=1088" TargetMode="Externa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theassailedteacher.com/tag/charter-school-discipline/" TargetMode="External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0B695EA-6518-49CE-A1A5-1A7A1C0B9AEB}"/>
              </a:ext>
            </a:extLst>
          </p:cNvPr>
          <p:cNvSpPr txBox="1"/>
          <p:nvPr/>
        </p:nvSpPr>
        <p:spPr>
          <a:xfrm>
            <a:off x="255841" y="4322502"/>
            <a:ext cx="12206336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he-IL" sz="4400">
                <a:solidFill>
                  <a:srgbClr val="1929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N Oria" panose="02000000000000000000" pitchFamily="2" charset="-79"/>
                <a:cs typeface="BN Oria" panose="02000000000000000000" pitchFamily="2" charset="-79"/>
              </a:rPr>
              <a:t>דילמות בהנחיה</a:t>
            </a:r>
            <a:endParaRPr lang="he-IL" sz="3600" dirty="0">
              <a:solidFill>
                <a:srgbClr val="19297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N Oria" panose="02000000000000000000" pitchFamily="2" charset="-79"/>
              <a:cs typeface="BN Oria" panose="02000000000000000000" pitchFamily="2" charset="-79"/>
            </a:endParaRPr>
          </a:p>
        </p:txBody>
      </p:sp>
      <p:pic>
        <p:nvPicPr>
          <p:cNvPr id="7" name="תמונה 6">
            <a:extLst>
              <a:ext uri="{FF2B5EF4-FFF2-40B4-BE49-F238E27FC236}">
                <a16:creationId xmlns:a16="http://schemas.microsoft.com/office/drawing/2014/main" id="{C8A0F95A-5F97-48D4-A047-846C6FC90F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952" y="1380394"/>
            <a:ext cx="10053632" cy="2554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650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80120" y="606780"/>
            <a:ext cx="1089014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he-IL" sz="5400" dirty="0">
                <a:solidFill>
                  <a:srgbClr val="1929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N Oria" panose="02000000000000000000" pitchFamily="2" charset="-79"/>
                <a:cs typeface="BN Oria" panose="02000000000000000000" pitchFamily="2" charset="-79"/>
              </a:rPr>
              <a:t>הנחיות לפתרון דילמות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34191" y="1627426"/>
            <a:ext cx="1018200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אין פתרון קסם אחד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מאתגר אותנו כמתנדבים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דורש יצירתיות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סכנה 1: האגו שלנו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סכנה 2: להגיב מהבטן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סכנה 3: עלול </a:t>
            </a:r>
            <a:r>
              <a:rPr lang="he-IL" sz="3200" b="1" dirty="0" err="1"/>
              <a:t>להשביז</a:t>
            </a:r>
            <a:r>
              <a:rPr lang="he-IL" sz="3200" b="1" dirty="0"/>
              <a:t> אותנו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בסוף </a:t>
            </a:r>
            <a:r>
              <a:rPr lang="he-IL" sz="3200" b="1" dirty="0" err="1"/>
              <a:t>בסוף</a:t>
            </a:r>
            <a:r>
              <a:rPr lang="he-IL" sz="3200" b="1" dirty="0"/>
              <a:t> </a:t>
            </a:r>
            <a:r>
              <a:rPr lang="he-IL" sz="3200" b="1" dirty="0" err="1"/>
              <a:t>בסוף</a:t>
            </a:r>
            <a:r>
              <a:rPr lang="he-IL" sz="3200" b="1" dirty="0"/>
              <a:t> </a:t>
            </a:r>
            <a:r>
              <a:rPr lang="he-IL" sz="3200" b="1" dirty="0" err="1"/>
              <a:t>בסוף</a:t>
            </a:r>
            <a:r>
              <a:rPr lang="he-IL" sz="3200" b="1" dirty="0"/>
              <a:t> </a:t>
            </a:r>
            <a:r>
              <a:rPr lang="he-IL" sz="3200" b="1" dirty="0" err="1"/>
              <a:t>בסוף</a:t>
            </a:r>
            <a:r>
              <a:rPr lang="he-IL" sz="3200" b="1" dirty="0"/>
              <a:t> – הוא מצמיח גם אותנו..</a:t>
            </a:r>
          </a:p>
          <a:p>
            <a:pPr algn="r" rtl="1"/>
            <a:endParaRPr lang="he-IL" sz="3200" b="1" dirty="0"/>
          </a:p>
          <a:p>
            <a:pPr algn="r" rtl="1"/>
            <a:r>
              <a:rPr lang="he-IL" sz="3200" b="1" dirty="0"/>
              <a:t>דוגמאות? בבקשה..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he-IL" sz="3200" b="1" dirty="0"/>
          </a:p>
          <a:p>
            <a:pPr algn="r" rtl="1"/>
            <a:endParaRPr lang="he-IL" sz="3200" b="1" dirty="0"/>
          </a:p>
          <a:p>
            <a:pPr algn="r" rtl="1"/>
            <a:endParaRPr lang="he-IL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05" y="0"/>
            <a:ext cx="2228850" cy="6858000"/>
          </a:xfrm>
          <a:prstGeom prst="rect">
            <a:avLst/>
          </a:prstGeom>
        </p:spPr>
      </p:pic>
      <p:pic>
        <p:nvPicPr>
          <p:cNvPr id="8" name="תמונה 7">
            <a:extLst>
              <a:ext uri="{FF2B5EF4-FFF2-40B4-BE49-F238E27FC236}">
                <a16:creationId xmlns:a16="http://schemas.microsoft.com/office/drawing/2014/main" id="{B8BB964B-012E-4AE8-8D0E-59222B4487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38396" y="0"/>
            <a:ext cx="2653604" cy="674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045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80120" y="606780"/>
            <a:ext cx="1089014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he-IL" sz="5400" dirty="0">
                <a:solidFill>
                  <a:srgbClr val="1929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N Oria" panose="02000000000000000000" pitchFamily="2" charset="-79"/>
                <a:cs typeface="BN Oria" panose="02000000000000000000" pitchFamily="2" charset="-79"/>
              </a:rPr>
              <a:t>דילמה 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34191" y="1627426"/>
            <a:ext cx="1018200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במפגש הקודם ניסחנו יחד עם החניכים את אמנת השתתפות בקורס שכללה התחייבות ברורה של כולם: להגיע, להגיע בזמן ואם לא מגיעים או מאחרים – מודיעים !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היום המפגש 5 חניכים מאחרים "איחור אופנתי של רבע שעה"...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מה עושים?</a:t>
            </a:r>
          </a:p>
          <a:p>
            <a:pPr algn="r" rtl="1"/>
            <a:endParaRPr lang="he-IL" sz="3200" b="1" dirty="0"/>
          </a:p>
          <a:p>
            <a:pPr algn="r" rtl="1"/>
            <a:endParaRPr lang="he-IL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05" y="0"/>
            <a:ext cx="2228850" cy="6858000"/>
          </a:xfrm>
          <a:prstGeom prst="rect">
            <a:avLst/>
          </a:prstGeom>
        </p:spPr>
      </p:pic>
      <p:pic>
        <p:nvPicPr>
          <p:cNvPr id="8" name="תמונה 7">
            <a:extLst>
              <a:ext uri="{FF2B5EF4-FFF2-40B4-BE49-F238E27FC236}">
                <a16:creationId xmlns:a16="http://schemas.microsoft.com/office/drawing/2014/main" id="{B8BB964B-012E-4AE8-8D0E-59222B4487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38396" y="0"/>
            <a:ext cx="2653604" cy="674255"/>
          </a:xfrm>
          <a:prstGeom prst="rect">
            <a:avLst/>
          </a:prstGeom>
        </p:spPr>
      </p:pic>
      <p:pic>
        <p:nvPicPr>
          <p:cNvPr id="6" name="תמונה 5">
            <a:extLst>
              <a:ext uri="{FF2B5EF4-FFF2-40B4-BE49-F238E27FC236}">
                <a16:creationId xmlns:a16="http://schemas.microsoft.com/office/drawing/2014/main" id="{D45F9919-95CA-431B-ACF7-635CE6AC39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2194545" y="4146785"/>
            <a:ext cx="3695067" cy="2459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545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80120" y="606780"/>
            <a:ext cx="1089014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he-IL" sz="5400" dirty="0">
                <a:solidFill>
                  <a:srgbClr val="1929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N Oria" panose="02000000000000000000" pitchFamily="2" charset="-79"/>
                <a:cs typeface="BN Oria" panose="02000000000000000000" pitchFamily="2" charset="-79"/>
              </a:rPr>
              <a:t>דילמה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0958" y="1899988"/>
            <a:ext cx="101820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חניך מתנהג באלימות כלפי חבר שלו.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איך מגיבים?</a:t>
            </a:r>
          </a:p>
          <a:p>
            <a:pPr algn="r" rtl="1"/>
            <a:endParaRPr lang="he-IL" sz="3200" b="1" dirty="0"/>
          </a:p>
          <a:p>
            <a:pPr algn="r" rtl="1"/>
            <a:endParaRPr lang="he-IL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05" y="0"/>
            <a:ext cx="2228850" cy="6858000"/>
          </a:xfrm>
          <a:prstGeom prst="rect">
            <a:avLst/>
          </a:prstGeom>
        </p:spPr>
      </p:pic>
      <p:pic>
        <p:nvPicPr>
          <p:cNvPr id="8" name="תמונה 7">
            <a:extLst>
              <a:ext uri="{FF2B5EF4-FFF2-40B4-BE49-F238E27FC236}">
                <a16:creationId xmlns:a16="http://schemas.microsoft.com/office/drawing/2014/main" id="{B8BB964B-012E-4AE8-8D0E-59222B4487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38396" y="0"/>
            <a:ext cx="2653604" cy="674255"/>
          </a:xfrm>
          <a:prstGeom prst="rect">
            <a:avLst/>
          </a:prstGeom>
        </p:spPr>
      </p:pic>
      <p:pic>
        <p:nvPicPr>
          <p:cNvPr id="6" name="תמונה 5">
            <a:extLst>
              <a:ext uri="{FF2B5EF4-FFF2-40B4-BE49-F238E27FC236}">
                <a16:creationId xmlns:a16="http://schemas.microsoft.com/office/drawing/2014/main" id="{46815831-C9FE-4258-ADDA-3EFF5B5DF9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709615" y="2869484"/>
            <a:ext cx="3835494" cy="3689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96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80120" y="606780"/>
            <a:ext cx="1089014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he-IL" sz="5400" dirty="0">
                <a:solidFill>
                  <a:srgbClr val="1929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N Oria" panose="02000000000000000000" pitchFamily="2" charset="-79"/>
                <a:cs typeface="BN Oria" panose="02000000000000000000" pitchFamily="2" charset="-79"/>
              </a:rPr>
              <a:t>דילמה 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0958" y="1899988"/>
            <a:ext cx="101820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חניכה ניגשת אליך בהפסקה ומבקשת לשתף אותך שמשהו לא טוב קורה בבית...אבל היא מבקשת שתישבע שלא תספר לאף אחד...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לדבריה, אח גדול או אב פוגעים בה מינית..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איך מגיבים?</a:t>
            </a:r>
          </a:p>
          <a:p>
            <a:pPr algn="r" rtl="1"/>
            <a:endParaRPr lang="he-IL" sz="3200" b="1" dirty="0"/>
          </a:p>
          <a:p>
            <a:pPr algn="r" rtl="1"/>
            <a:endParaRPr lang="he-IL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05" y="0"/>
            <a:ext cx="2228850" cy="6858000"/>
          </a:xfrm>
          <a:prstGeom prst="rect">
            <a:avLst/>
          </a:prstGeom>
        </p:spPr>
      </p:pic>
      <p:pic>
        <p:nvPicPr>
          <p:cNvPr id="8" name="תמונה 7">
            <a:extLst>
              <a:ext uri="{FF2B5EF4-FFF2-40B4-BE49-F238E27FC236}">
                <a16:creationId xmlns:a16="http://schemas.microsoft.com/office/drawing/2014/main" id="{B8BB964B-012E-4AE8-8D0E-59222B4487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38396" y="0"/>
            <a:ext cx="2653604" cy="674255"/>
          </a:xfrm>
          <a:prstGeom prst="rect">
            <a:avLst/>
          </a:prstGeom>
        </p:spPr>
      </p:pic>
      <p:pic>
        <p:nvPicPr>
          <p:cNvPr id="6" name="תמונה 5">
            <a:extLst>
              <a:ext uri="{FF2B5EF4-FFF2-40B4-BE49-F238E27FC236}">
                <a16:creationId xmlns:a16="http://schemas.microsoft.com/office/drawing/2014/main" id="{077D643C-70B5-4B62-BA9B-7AC5258CB4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705341" y="4000738"/>
            <a:ext cx="2005013" cy="2631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101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80120" y="606780"/>
            <a:ext cx="1089014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he-IL" sz="5400" dirty="0">
                <a:solidFill>
                  <a:srgbClr val="1929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N Oria" panose="02000000000000000000" pitchFamily="2" charset="-79"/>
                <a:cs typeface="BN Oria" panose="02000000000000000000" pitchFamily="2" charset="-79"/>
              </a:rPr>
              <a:t>דילמה 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0958" y="1899988"/>
            <a:ext cx="1018200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מספר החניכים יורד בהתמדה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התירוצים עולים בהתאם..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נראה שהקבוצה מאבדת גובה..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להיות או לחדול?</a:t>
            </a:r>
          </a:p>
          <a:p>
            <a:pPr algn="r" rtl="1"/>
            <a:endParaRPr lang="he-IL" sz="3200" b="1" dirty="0"/>
          </a:p>
          <a:p>
            <a:pPr algn="r" rtl="1"/>
            <a:endParaRPr lang="he-IL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05" y="0"/>
            <a:ext cx="2228850" cy="6858000"/>
          </a:xfrm>
          <a:prstGeom prst="rect">
            <a:avLst/>
          </a:prstGeom>
        </p:spPr>
      </p:pic>
      <p:pic>
        <p:nvPicPr>
          <p:cNvPr id="8" name="תמונה 7">
            <a:extLst>
              <a:ext uri="{FF2B5EF4-FFF2-40B4-BE49-F238E27FC236}">
                <a16:creationId xmlns:a16="http://schemas.microsoft.com/office/drawing/2014/main" id="{B8BB964B-012E-4AE8-8D0E-59222B4487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38396" y="0"/>
            <a:ext cx="2653604" cy="674255"/>
          </a:xfrm>
          <a:prstGeom prst="rect">
            <a:avLst/>
          </a:prstGeom>
        </p:spPr>
      </p:pic>
      <p:pic>
        <p:nvPicPr>
          <p:cNvPr id="6" name="תמונה 5">
            <a:extLst>
              <a:ext uri="{FF2B5EF4-FFF2-40B4-BE49-F238E27FC236}">
                <a16:creationId xmlns:a16="http://schemas.microsoft.com/office/drawing/2014/main" id="{1F4D7B70-C8F0-4AF1-B274-5EFB7C540D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886439" y="3771343"/>
            <a:ext cx="5130800" cy="28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294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80120" y="606780"/>
            <a:ext cx="1089014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he-IL" sz="5400" dirty="0">
                <a:solidFill>
                  <a:srgbClr val="1929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N Oria" panose="02000000000000000000" pitchFamily="2" charset="-79"/>
                <a:cs typeface="BN Oria" panose="02000000000000000000" pitchFamily="2" charset="-79"/>
              </a:rPr>
              <a:t>דילמה 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0958" y="1899988"/>
            <a:ext cx="10182004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תכננתם יום סיור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כולם התחייבו להגיע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אפילו הביאו אישורי הורים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קבעתם לצאת ב-8:00.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השעה 8:30 ומתוך 15 חניכים בקבוצה, הגיעו 7.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יוצאים או לא?</a:t>
            </a:r>
          </a:p>
          <a:p>
            <a:pPr algn="r" rtl="1"/>
            <a:endParaRPr lang="he-IL" sz="3200" b="1" dirty="0"/>
          </a:p>
          <a:p>
            <a:pPr algn="r" rtl="1"/>
            <a:endParaRPr lang="he-IL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05" y="0"/>
            <a:ext cx="2228850" cy="6858000"/>
          </a:xfrm>
          <a:prstGeom prst="rect">
            <a:avLst/>
          </a:prstGeom>
        </p:spPr>
      </p:pic>
      <p:pic>
        <p:nvPicPr>
          <p:cNvPr id="8" name="תמונה 7">
            <a:extLst>
              <a:ext uri="{FF2B5EF4-FFF2-40B4-BE49-F238E27FC236}">
                <a16:creationId xmlns:a16="http://schemas.microsoft.com/office/drawing/2014/main" id="{B8BB964B-012E-4AE8-8D0E-59222B4487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38396" y="0"/>
            <a:ext cx="2653604" cy="674255"/>
          </a:xfrm>
          <a:prstGeom prst="rect">
            <a:avLst/>
          </a:prstGeom>
        </p:spPr>
      </p:pic>
      <p:pic>
        <p:nvPicPr>
          <p:cNvPr id="7" name="תמונה 6">
            <a:extLst>
              <a:ext uri="{FF2B5EF4-FFF2-40B4-BE49-F238E27FC236}">
                <a16:creationId xmlns:a16="http://schemas.microsoft.com/office/drawing/2014/main" id="{7137F55B-5CC9-4223-ADC8-BCB903A3F1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785173" y="4493440"/>
            <a:ext cx="3129728" cy="2065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370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80120" y="606780"/>
            <a:ext cx="1089014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he-IL" sz="5400" dirty="0">
                <a:solidFill>
                  <a:srgbClr val="1929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N Oria" panose="02000000000000000000" pitchFamily="2" charset="-79"/>
                <a:cs typeface="BN Oria" panose="02000000000000000000" pitchFamily="2" charset="-79"/>
              </a:rPr>
              <a:t>דילמה 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0958" y="1899988"/>
            <a:ext cx="101820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הכנתם פעילות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חשבתם, השקעתם, בניתם מצגת, מצאתם סרטון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sz="3200" b="1" dirty="0"/>
              <a:t>את החניכים זה פשוט לא מעניין !</a:t>
            </a:r>
          </a:p>
          <a:p>
            <a:pPr algn="r" rtl="1"/>
            <a:endParaRPr lang="he-IL" sz="3200" b="1" dirty="0"/>
          </a:p>
          <a:p>
            <a:pPr algn="r" rtl="1"/>
            <a:r>
              <a:rPr lang="he-IL" sz="3200" b="1" dirty="0"/>
              <a:t>מה עושים?</a:t>
            </a:r>
          </a:p>
          <a:p>
            <a:pPr algn="r" rtl="1"/>
            <a:endParaRPr lang="he-IL" sz="3200" b="1" dirty="0"/>
          </a:p>
          <a:p>
            <a:pPr algn="r" rtl="1"/>
            <a:endParaRPr lang="he-IL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05" y="0"/>
            <a:ext cx="2228850" cy="6858000"/>
          </a:xfrm>
          <a:prstGeom prst="rect">
            <a:avLst/>
          </a:prstGeom>
        </p:spPr>
      </p:pic>
      <p:pic>
        <p:nvPicPr>
          <p:cNvPr id="8" name="תמונה 7">
            <a:extLst>
              <a:ext uri="{FF2B5EF4-FFF2-40B4-BE49-F238E27FC236}">
                <a16:creationId xmlns:a16="http://schemas.microsoft.com/office/drawing/2014/main" id="{B8BB964B-012E-4AE8-8D0E-59222B4487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38396" y="0"/>
            <a:ext cx="2653604" cy="674255"/>
          </a:xfrm>
          <a:prstGeom prst="rect">
            <a:avLst/>
          </a:prstGeom>
        </p:spPr>
      </p:pic>
      <p:pic>
        <p:nvPicPr>
          <p:cNvPr id="6" name="תמונה 5">
            <a:extLst>
              <a:ext uri="{FF2B5EF4-FFF2-40B4-BE49-F238E27FC236}">
                <a16:creationId xmlns:a16="http://schemas.microsoft.com/office/drawing/2014/main" id="{C790D9A9-FB6F-4735-B00A-0750997181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2286000" y="3513014"/>
            <a:ext cx="3683977" cy="2455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524494"/>
      </p:ext>
    </p:extLst>
  </p:cSld>
  <p:clrMapOvr>
    <a:masterClrMapping/>
  </p:clrMapOvr>
</p:sld>
</file>

<file path=ppt/theme/theme1.xml><?xml version="1.0" encoding="utf-8"?>
<a:theme xmlns:a="http://schemas.openxmlformats.org/drawingml/2006/main" name="עשן מתפתל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54290</TotalTime>
  <Words>211</Words>
  <Application>Microsoft Office PowerPoint</Application>
  <PresentationFormat>מסך רחב</PresentationFormat>
  <Paragraphs>41</Paragraphs>
  <Slides>8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15" baseType="lpstr">
      <vt:lpstr>Arial</vt:lpstr>
      <vt:lpstr>BN Oria</vt:lpstr>
      <vt:lpstr>Calibri</vt:lpstr>
      <vt:lpstr>Century Gothic</vt:lpstr>
      <vt:lpstr>Gisha</vt:lpstr>
      <vt:lpstr>Wingdings 3</vt:lpstr>
      <vt:lpstr>עשן מתפתל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תחום הדרכה - 2017</dc:title>
  <dc:creator>ניר פנסו</dc:creator>
  <cp:lastModifiedBy>Nir Penso</cp:lastModifiedBy>
  <cp:revision>323</cp:revision>
  <cp:lastPrinted>2018-08-14T07:05:39Z</cp:lastPrinted>
  <dcterms:created xsi:type="dcterms:W3CDTF">2016-11-20T05:39:36Z</dcterms:created>
  <dcterms:modified xsi:type="dcterms:W3CDTF">2018-10-09T07:39:24Z</dcterms:modified>
</cp:coreProperties>
</file>