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2"/>
  </p:sldMasterIdLst>
  <p:notesMasterIdLst>
    <p:notesMasterId r:id="rId20"/>
  </p:notesMasterIdLst>
  <p:handoutMasterIdLst>
    <p:handoutMasterId r:id="rId21"/>
  </p:handoutMasterIdLst>
  <p:sldIdLst>
    <p:sldId id="256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277" r:id="rId17"/>
    <p:sldId id="279" r:id="rId18"/>
    <p:sldId id="283" r:id="rId1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0" autoAdjust="0"/>
  </p:normalViewPr>
  <p:slideViewPr>
    <p:cSldViewPr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746" y="-90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fld id="{E4A03CC6-6240-47D8-A0B1-020B341391F4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50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endParaRPr lang="he-IL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endParaRPr lang="he-IL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endParaRPr lang="he-IL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fld id="{0DD89947-2865-47F0-B6AF-8D9E8FD0CC5F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547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E1A17B-501D-467F-8802-45626F8E6E62}" type="slidenum">
              <a:rPr lang="he-IL"/>
              <a:pPr/>
              <a:t>1</a:t>
            </a:fld>
            <a:endParaRPr lang="he-IL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37258" indent="-28356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34243" indent="-2268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87940" indent="-2268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41636" indent="-2268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95333" indent="-226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49030" indent="-226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02727" indent="-226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56424" indent="-226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74C000F-DD19-4D6B-925E-BDB8463063A1}" type="slidenum">
              <a:rPr lang="he-IL" smtClean="0"/>
              <a:pPr eaLnBrk="1" hangingPunct="1"/>
              <a:t>2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he-IL"/>
              <a:t>מה אתם רואים?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95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מציין מיקום של הערו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he-IL"/>
          </a:p>
        </p:txBody>
      </p:sp>
      <p:sp>
        <p:nvSpPr>
          <p:cNvPr id="29700" name="מציין מיקום של מספר שקופית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37258" indent="-28356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34243" indent="-2268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87940" indent="-2268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41636" indent="-2268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95333" indent="-226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49030" indent="-226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02727" indent="-226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56424" indent="-2268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2961E1B-4116-4BDC-8F4A-5159B254D270}" type="slidenum">
              <a:rPr lang="he-IL" smtClean="0"/>
              <a:pPr eaLnBrk="1" hangingPunct="1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0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86268" indent="-2639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55796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478115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00434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322753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5072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167390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589709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175E2-2358-4C5E-9997-52F3D47F9690}" type="slidenum">
              <a:rPr lang="he-IL" smtClean="0"/>
              <a:pPr eaLnBrk="1" hangingPunct="1"/>
              <a:t>11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he-IL" dirty="0"/>
              <a:t>משימה 1: חלקו את הטרפז ל-2. </a:t>
            </a:r>
          </a:p>
          <a:p>
            <a:pPr eaLnBrk="1" hangingPunct="1"/>
            <a:r>
              <a:rPr lang="he-IL" dirty="0"/>
              <a:t>משימה קלה מאד. החלקים ע"</a:t>
            </a:r>
            <a:r>
              <a:rPr lang="en-US" dirty="0"/>
              <a:t>H</a:t>
            </a:r>
            <a:r>
              <a:rPr lang="he-IL" dirty="0"/>
              <a:t> קו אנכי</a:t>
            </a:r>
            <a:r>
              <a:rPr lang="he-IL" baseline="0" dirty="0"/>
              <a:t> באמצע. כאן יצרתי להם קבעון. גם במשימה הבאה הם יחפשו פתרון של חלוקה לאורך.</a:t>
            </a:r>
            <a:endParaRPr lang="he-IL" dirty="0"/>
          </a:p>
          <a:p>
            <a:pPr eaLnBrk="1" hangingPunct="1"/>
            <a:endParaRPr lang="he-IL" dirty="0"/>
          </a:p>
          <a:p>
            <a:pPr defTabSz="844637">
              <a:defRPr/>
            </a:pPr>
            <a:r>
              <a:rPr lang="he-IL" dirty="0"/>
              <a:t>משימה 2: חלקו את הטרפז ל-5. </a:t>
            </a:r>
          </a:p>
          <a:p>
            <a:pPr eaLnBrk="1" hangingPunct="1"/>
            <a:r>
              <a:rPr lang="he-IL" dirty="0"/>
              <a:t>לא מתפשר עד מציאת הפתרון.</a:t>
            </a:r>
          </a:p>
          <a:p>
            <a:pPr eaLnBrk="1" hangingPunct="1"/>
            <a:r>
              <a:rPr lang="he-IL" dirty="0"/>
              <a:t>תשנו נקודת מבט. דעו שאתם מקובעים.</a:t>
            </a:r>
          </a:p>
          <a:p>
            <a:pPr eaLnBrk="1" hangingPunct="1"/>
            <a:r>
              <a:rPr lang="he-IL" dirty="0"/>
              <a:t>אפשר לאסוף את הפתרונות ולהציג</a:t>
            </a:r>
            <a:r>
              <a:rPr lang="he-IL" baseline="0" dirty="0"/>
              <a:t> לכולם. לשאול מה משותף לכל הפתרונות שלכם? זה </a:t>
            </a:r>
            <a:r>
              <a:rPr lang="he-IL" baseline="0" dirty="0" err="1"/>
              <a:t>הקבעון</a:t>
            </a:r>
            <a:r>
              <a:rPr lang="he-IL" baseline="0" dirty="0"/>
              <a:t> שלכם. צאו ממנו.</a:t>
            </a:r>
          </a:p>
          <a:p>
            <a:pPr eaLnBrk="1" hangingPunct="1"/>
            <a:r>
              <a:rPr lang="he-IL" baseline="0" dirty="0"/>
              <a:t>הפתרון – חלוקה לאורך.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50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86268" indent="-2639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55796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478115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00434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322753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5072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167390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589709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175E2-2358-4C5E-9997-52F3D47F9690}" type="slidenum">
              <a:rPr lang="he-IL" smtClean="0"/>
              <a:pPr eaLnBrk="1" hangingPunct="1"/>
              <a:t>12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208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86268" indent="-2639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55796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478115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00434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322753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5072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167390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589709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175E2-2358-4C5E-9997-52F3D47F9690}" type="slidenum">
              <a:rPr lang="he-IL" smtClean="0"/>
              <a:pPr eaLnBrk="1" hangingPunct="1"/>
              <a:t>13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377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86268" indent="-2639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55796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478115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00434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322753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5072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167390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589709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175E2-2358-4C5E-9997-52F3D47F9690}" type="slidenum">
              <a:rPr lang="he-IL" smtClean="0"/>
              <a:pPr eaLnBrk="1" hangingPunct="1"/>
              <a:t>14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559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86268" indent="-2639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55796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478115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00434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322753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5072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167390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589709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175E2-2358-4C5E-9997-52F3D47F9690}" type="slidenum">
              <a:rPr lang="he-IL" smtClean="0"/>
              <a:pPr eaLnBrk="1" hangingPunct="1"/>
              <a:t>15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549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86268" indent="-26394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55796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478115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00434" indent="-211159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322753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5072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167390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589709" indent="-2111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175E2-2358-4C5E-9997-52F3D47F9690}" type="slidenum">
              <a:rPr lang="he-IL" smtClean="0"/>
              <a:pPr eaLnBrk="1" hangingPunct="1"/>
              <a:t>16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704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he-IL" noProof="0"/>
              <a:t>לחץ כדי לערוך סגנון כותרת משנה של תבנית בסיס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998C865-4C74-4A67-99E1-0C8E1BE4A1FB}" type="slidenum">
              <a:rPr lang="he-IL"/>
              <a:pPr/>
              <a:t>‹#›</a:t>
            </a:fld>
            <a:endParaRPr lang="he-IL"/>
          </a:p>
        </p:txBody>
      </p:sp>
      <p:sp>
        <p:nvSpPr>
          <p:cNvPr id="16392" name="Rectangle 8" descr="Gold bar"/>
          <p:cNvSpPr>
            <a:spLocks noChangeArrowheads="1"/>
          </p:cNvSpPr>
          <p:nvPr/>
        </p:nvSpPr>
        <p:spPr bwMode="auto">
          <a:xfrm>
            <a:off x="228600" y="2889250"/>
            <a:ext cx="2870200" cy="2016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Rectangle 9" descr="Orange bar"/>
          <p:cNvSpPr>
            <a:spLocks noChangeArrowheads="1"/>
          </p:cNvSpPr>
          <p:nvPr/>
        </p:nvSpPr>
        <p:spPr bwMode="auto">
          <a:xfrm>
            <a:off x="3098800" y="2889250"/>
            <a:ext cx="2870200" cy="2016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10" descr="Slate bar"/>
          <p:cNvSpPr>
            <a:spLocks noChangeArrowheads="1"/>
          </p:cNvSpPr>
          <p:nvPr/>
        </p:nvSpPr>
        <p:spPr bwMode="auto">
          <a:xfrm>
            <a:off x="5969000" y="2889250"/>
            <a:ext cx="2870200" cy="20161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0B58F-0C86-4A10-940A-0D1781169CAC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917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B1308-CE42-4DF4-B4B8-DF48A1945BDE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5851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D3E7CFB-60CC-44B1-9E54-11BB49B3AC09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0467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כותרת, פריט אוסף תמונו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r>
              <a:rPr lang="he-IL"/>
              <a:t>לחץ על הסמל כדי להוסיף תמונה מקוונת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3E32ECB-8C3B-436E-B34B-181C845156CA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969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37CCD-2CA1-42A6-BBDB-A592FF0DE908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9851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F2BC8-18DF-4DA4-8A15-C1BBF714BFE6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168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6E068-B1FA-45FA-B0F6-F2FDFB465E3C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287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1F63E-9345-4A18-88C4-16B2315E582D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517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7B247-A729-4A8B-9D25-6B0BF1B631C4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341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6F0F3-2A46-4C70-AA63-EFF98186DF3F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795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DFA85-7BD4-4EBE-895E-19A28032CCE6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0872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1CB52-6D45-4352-B206-BD020FB9C59A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525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/>
              <a:t>לחץ כדי לערוך סגנון כותרת של תבנית בסיס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/>
            </a:lvl1pPr>
          </a:lstStyle>
          <a:p>
            <a:endParaRPr lang="he-IL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000"/>
            </a:lvl1pPr>
          </a:lstStyle>
          <a:p>
            <a:endParaRPr lang="he-IL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000">
                <a:cs typeface="+mn-cs"/>
              </a:defRPr>
            </a:lvl1pPr>
          </a:lstStyle>
          <a:p>
            <a:fld id="{EC170A5F-9967-46F0-B9EB-72051B1A5BB4}" type="slidenum">
              <a:rPr lang="he-IL"/>
              <a:pPr/>
              <a:t>‹#›</a:t>
            </a:fld>
            <a:endParaRPr lang="he-IL">
              <a:cs typeface="+mn-cs"/>
            </a:endParaRPr>
          </a:p>
        </p:txBody>
      </p:sp>
      <p:sp>
        <p:nvSpPr>
          <p:cNvPr id="15367" name="Rectangle 7" descr="Gold bar"/>
          <p:cNvSpPr>
            <a:spLocks noChangeArrowheads="1"/>
          </p:cNvSpPr>
          <p:nvPr/>
        </p:nvSpPr>
        <p:spPr bwMode="auto">
          <a:xfrm>
            <a:off x="891540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1" eaLnBrk="1" hangingPunct="1"/>
            <a:endParaRPr lang="he-IL" sz="2400">
              <a:latin typeface="Times New Roman" pitchFamily="18" charset="0"/>
            </a:endParaRP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9" descr="Orange bar"/>
          <p:cNvSpPr>
            <a:spLocks noChangeArrowheads="1"/>
          </p:cNvSpPr>
          <p:nvPr/>
        </p:nvSpPr>
        <p:spPr bwMode="auto">
          <a:xfrm>
            <a:off x="891540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1" eaLnBrk="1" hangingPunct="1"/>
            <a:endParaRPr lang="he-IL" sz="2400">
              <a:latin typeface="Times New Roman" pitchFamily="18" charset="0"/>
            </a:endParaRPr>
          </a:p>
        </p:txBody>
      </p:sp>
      <p:sp>
        <p:nvSpPr>
          <p:cNvPr id="15370" name="Rectangle 10" descr="Slate bar"/>
          <p:cNvSpPr>
            <a:spLocks noChangeArrowheads="1"/>
          </p:cNvSpPr>
          <p:nvPr/>
        </p:nvSpPr>
        <p:spPr bwMode="auto">
          <a:xfrm>
            <a:off x="891540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1" eaLnBrk="1" hangingPunct="1"/>
            <a:endParaRPr lang="he-IL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xStyles>
    <p:titleStyle>
      <a:lvl1pPr algn="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8A0EF1F5-73B1-480D-92EE-343DAFF68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6367" y="934434"/>
            <a:ext cx="468052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he-IL" sz="4000" b="1" dirty="0">
                <a:solidFill>
                  <a:srgbClr val="57310A"/>
                </a:solidFill>
              </a:rPr>
              <a:t>חשיבה יצירתית</a:t>
            </a:r>
            <a:endParaRPr lang="en-US" sz="4000" b="1" dirty="0">
              <a:solidFill>
                <a:srgbClr val="57310A"/>
              </a:solidFill>
            </a:endParaRPr>
          </a:p>
        </p:txBody>
      </p:sp>
      <p:pic>
        <p:nvPicPr>
          <p:cNvPr id="5" name="Picture 2" descr="תמונה קשורה">
            <a:extLst>
              <a:ext uri="{FF2B5EF4-FFF2-40B4-BE49-F238E27FC236}">
                <a16:creationId xmlns:a16="http://schemas.microsoft.com/office/drawing/2014/main" id="{7CA078FC-DE9D-4902-BC63-02D3EBC8E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43" y="689045"/>
            <a:ext cx="2777451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תמונה קשורה">
            <a:extLst>
              <a:ext uri="{FF2B5EF4-FFF2-40B4-BE49-F238E27FC236}">
                <a16:creationId xmlns:a16="http://schemas.microsoft.com/office/drawing/2014/main" id="{224C58F2-585F-4F76-B105-8CA2334E90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14256" y="3881042"/>
            <a:ext cx="3778464" cy="1336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981075"/>
            <a:ext cx="320675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25" y="3775075"/>
            <a:ext cx="16637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38" y="3352800"/>
            <a:ext cx="16637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25" y="2911475"/>
            <a:ext cx="16637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38" y="2447925"/>
            <a:ext cx="16637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מחבר ישר 16"/>
          <p:cNvCxnSpPr/>
          <p:nvPr/>
        </p:nvCxnSpPr>
        <p:spPr>
          <a:xfrm>
            <a:off x="5338763" y="2778125"/>
            <a:ext cx="2736850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ישר 18"/>
          <p:cNvCxnSpPr/>
          <p:nvPr/>
        </p:nvCxnSpPr>
        <p:spPr>
          <a:xfrm>
            <a:off x="539750" y="1593850"/>
            <a:ext cx="4464050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9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025" y="3725863"/>
            <a:ext cx="2841625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9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963" y="3328988"/>
            <a:ext cx="284162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מחבר ישר 24"/>
          <p:cNvCxnSpPr/>
          <p:nvPr/>
        </p:nvCxnSpPr>
        <p:spPr>
          <a:xfrm flipV="1">
            <a:off x="2403475" y="3165475"/>
            <a:ext cx="1152525" cy="874713"/>
          </a:xfrm>
          <a:prstGeom prst="line">
            <a:avLst/>
          </a:prstGeom>
          <a:ln w="762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2" name="TextBox 25"/>
          <p:cNvSpPr txBox="1">
            <a:spLocks noChangeArrowheads="1"/>
          </p:cNvSpPr>
          <p:nvPr/>
        </p:nvSpPr>
        <p:spPr bwMode="auto">
          <a:xfrm>
            <a:off x="2211388" y="579438"/>
            <a:ext cx="960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חיתוך 1 </a:t>
            </a:r>
          </a:p>
        </p:txBody>
      </p:sp>
      <p:sp>
        <p:nvSpPr>
          <p:cNvPr id="20493" name="TextBox 33"/>
          <p:cNvSpPr txBox="1">
            <a:spLocks noChangeArrowheads="1"/>
          </p:cNvSpPr>
          <p:nvPr/>
        </p:nvSpPr>
        <p:spPr bwMode="auto">
          <a:xfrm>
            <a:off x="2282825" y="2646363"/>
            <a:ext cx="9604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חיתוך 2 </a:t>
            </a:r>
          </a:p>
        </p:txBody>
      </p:sp>
      <p:sp>
        <p:nvSpPr>
          <p:cNvPr id="20494" name="TextBox 34"/>
          <p:cNvSpPr txBox="1">
            <a:spLocks noChangeArrowheads="1"/>
          </p:cNvSpPr>
          <p:nvPr/>
        </p:nvSpPr>
        <p:spPr bwMode="auto">
          <a:xfrm>
            <a:off x="6118225" y="1957388"/>
            <a:ext cx="9604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/>
              <a:t>חיתוך 3 </a:t>
            </a:r>
          </a:p>
        </p:txBody>
      </p:sp>
    </p:spTree>
    <p:extLst>
      <p:ext uri="{BB962C8B-B14F-4D97-AF65-F5344CB8AC3E}">
        <p14:creationId xmlns:p14="http://schemas.microsoft.com/office/powerpoint/2010/main" val="2791032264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7874" y="0"/>
            <a:ext cx="9511874" cy="702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979712" y="312401"/>
            <a:ext cx="52725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400" dirty="0"/>
              <a:t>חלקו את הצורה ההנדסית ל-2 חלקים שווים</a:t>
            </a:r>
            <a:endParaRPr lang="en-US" sz="24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8189" y="908720"/>
            <a:ext cx="54441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400" dirty="0"/>
              <a:t>חלקו את הצורה ההנדסית ל-5 חלקים שווים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6620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91862" y="692696"/>
            <a:ext cx="87382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400" dirty="0"/>
              <a:t>צייר ארבעה קווים ישרים ועבור דרך כל תשע הנקודות ללא הרמת </a:t>
            </a:r>
            <a:r>
              <a:rPr lang="he-IL" sz="2400" dirty="0" err="1"/>
              <a:t>העפרון</a:t>
            </a:r>
            <a:r>
              <a:rPr lang="he-IL" sz="2400" dirty="0"/>
              <a:t> 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4E13D254-1432-4B9D-8E58-E70891150A16}"/>
              </a:ext>
            </a:extLst>
          </p:cNvPr>
          <p:cNvSpPr/>
          <p:nvPr/>
        </p:nvSpPr>
        <p:spPr bwMode="auto">
          <a:xfrm>
            <a:off x="91862" y="2132856"/>
            <a:ext cx="8944634" cy="158417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656" y="2194595"/>
            <a:ext cx="3653046" cy="251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8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CEE73019-8676-4FCD-A5F9-13D13A26F9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96" y="2636451"/>
            <a:ext cx="8943607" cy="1585097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780928"/>
            <a:ext cx="3653046" cy="2510060"/>
          </a:xfrm>
          <a:prstGeom prst="rect">
            <a:avLst/>
          </a:prstGeom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91862" y="692696"/>
            <a:ext cx="87382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400" dirty="0"/>
              <a:t>צייר ארבעה קווים ישרים ועבור דרך כל תשע הנקודות ללא הרמת </a:t>
            </a:r>
            <a:r>
              <a:rPr lang="he-IL" sz="2400" dirty="0" err="1"/>
              <a:t>העפרון</a:t>
            </a:r>
            <a:r>
              <a:rPr lang="he-IL" sz="2400" dirty="0"/>
              <a:t> 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3821440" y="2276872"/>
            <a:ext cx="0" cy="2304256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3821440" y="2297440"/>
            <a:ext cx="3054816" cy="221168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821440" y="4509120"/>
            <a:ext cx="3054816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854192" y="3068960"/>
            <a:ext cx="1941944" cy="1512168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4312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5977D010-27DB-46A5-B8DA-EBB60D1AE7F1}"/>
              </a:ext>
            </a:extLst>
          </p:cNvPr>
          <p:cNvSpPr/>
          <p:nvPr/>
        </p:nvSpPr>
        <p:spPr bwMode="auto">
          <a:xfrm>
            <a:off x="91862" y="2132856"/>
            <a:ext cx="8944634" cy="158417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339752" y="713384"/>
            <a:ext cx="46730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800" u="sng" dirty="0"/>
              <a:t>הורד שש אותיות ותקבל פרי ידוע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1546" y="3044200"/>
            <a:ext cx="56589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he-IL" sz="4800" dirty="0"/>
              <a:t>ש ב ש נ א נ ו ת י ה ו ת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51321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14">
            <a:extLst>
              <a:ext uri="{FF2B5EF4-FFF2-40B4-BE49-F238E27FC236}">
                <a16:creationId xmlns:a16="http://schemas.microsoft.com/office/drawing/2014/main" id="{D357AB07-1A04-404F-BCE0-5720C7F5ECAD}"/>
              </a:ext>
            </a:extLst>
          </p:cNvPr>
          <p:cNvSpPr/>
          <p:nvPr/>
        </p:nvSpPr>
        <p:spPr bwMode="auto">
          <a:xfrm>
            <a:off x="91862" y="2132856"/>
            <a:ext cx="8944634" cy="158417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339752" y="713384"/>
            <a:ext cx="46730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800" u="sng" dirty="0"/>
              <a:t>הורד שש אותיות ותקבל פרי ידוע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1546" y="3044200"/>
            <a:ext cx="56589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he-IL" sz="4800" dirty="0"/>
              <a:t>ש ב ש נ א נ ו ת י ה ו ת</a:t>
            </a:r>
            <a:endParaRPr lang="en-US" sz="4800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6701862" y="3059658"/>
            <a:ext cx="511502" cy="830997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580112" y="3044200"/>
            <a:ext cx="511502" cy="830997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676289" y="3059657"/>
            <a:ext cx="511502" cy="830997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949504" y="3059658"/>
            <a:ext cx="511502" cy="830997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9417" y="3016384"/>
            <a:ext cx="511502" cy="830997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052019" y="3016383"/>
            <a:ext cx="511502" cy="830997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195736" y="3016383"/>
            <a:ext cx="511502" cy="830997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828250" y="3016382"/>
            <a:ext cx="511502" cy="830997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86" name="Picture 2" descr="תוצאת תמונה עבור בננה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783" y="3717032"/>
            <a:ext cx="3813012" cy="285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141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F94E19F1-8A36-4E15-92F5-4B4FC88D6243}"/>
              </a:ext>
            </a:extLst>
          </p:cNvPr>
          <p:cNvSpPr/>
          <p:nvPr/>
        </p:nvSpPr>
        <p:spPr bwMode="auto">
          <a:xfrm>
            <a:off x="91862" y="2132856"/>
            <a:ext cx="8944634" cy="158417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051720" y="713384"/>
            <a:ext cx="55034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800" u="sng" dirty="0"/>
              <a:t>זה שאתה צודק לא אומר שאני טועה....</a:t>
            </a:r>
          </a:p>
        </p:txBody>
      </p:sp>
      <p:pic>
        <p:nvPicPr>
          <p:cNvPr id="1026" name="Picture 2" descr="תוצאת תמונה עבור זה שאתה צודק לא אומר שאני טועה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16232"/>
            <a:ext cx="6086475" cy="3686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064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כותרת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024687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he-IL" sz="4000" b="1" u="sng" dirty="0">
                <a:solidFill>
                  <a:schemeClr val="tx1"/>
                </a:solidFill>
              </a:rPr>
              <a:t>תובנות על חשיבה יצירתית</a:t>
            </a:r>
          </a:p>
        </p:txBody>
      </p:sp>
      <p:sp>
        <p:nvSpPr>
          <p:cNvPr id="26627" name="מציין מיקום תוכן 2"/>
          <p:cNvSpPr>
            <a:spLocks noGrp="1"/>
          </p:cNvSpPr>
          <p:nvPr>
            <p:ph idx="1"/>
          </p:nvPr>
        </p:nvSpPr>
        <p:spPr>
          <a:xfrm>
            <a:off x="662880" y="1423318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he-IL" sz="2800" dirty="0"/>
              <a:t>שנו את זווית ההתבוננות (גם באופן מאולץ).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he-IL" sz="2800" dirty="0"/>
              <a:t>זכרו שלעיתים ניתן לפרש את המציאות בדרכים שונות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he-IL" sz="2800" dirty="0"/>
              <a:t>אל תהיו שיפוטיים, ההקשר משפיע על יכולת השיפוט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he-IL" sz="2800" dirty="0"/>
              <a:t>זכרו והכירו בעובדה שאנו מקצוענים ולכן מקובעים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he-IL" sz="2800" dirty="0"/>
              <a:t>היעזרו ב"עיניים חיצוניות" ואנשים אחרים בכדי לראות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he-IL" sz="2800" dirty="0"/>
              <a:t>בחנו מה משותף לכל הפתרונות הלא מוצלחים והכריחו את עצמכם לעשות את ההפך - צאו מקודקודים!!!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he-IL" sz="2800" dirty="0"/>
              <a:t>עודדו חשיבה שונה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he-IL" sz="2800" dirty="0"/>
              <a:t>תנו לאנשים לישון על הבעיה</a:t>
            </a:r>
          </a:p>
        </p:txBody>
      </p:sp>
    </p:spTree>
    <p:extLst>
      <p:ext uri="{BB962C8B-B14F-4D97-AF65-F5344CB8AC3E}">
        <p14:creationId xmlns:p14="http://schemas.microsoft.com/office/powerpoint/2010/main" val="2009265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S:\TochniotAvoda\HATOP\Lean &amp; Kaizen\מעין\maayan\חשיבה יצירתית\2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520894"/>
            <a:ext cx="4021113" cy="4400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4926668" y="692696"/>
            <a:ext cx="29642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800" u="sng" dirty="0"/>
              <a:t>מה רואים בתמונה?</a:t>
            </a:r>
            <a:r>
              <a:rPr lang="en-US" sz="2800" u="sng" dirty="0"/>
              <a:t> </a:t>
            </a:r>
            <a:endParaRPr lang="he-IL" sz="2800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1619672" y="5957828"/>
            <a:ext cx="627126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defRPr/>
            </a:pPr>
            <a:r>
              <a:rPr lang="he-IL" sz="2400" b="1" dirty="0">
                <a:cs typeface="+mn-cs"/>
              </a:rPr>
              <a:t>אם תשנה את זווית הראיה, תראה דברים חדשים </a:t>
            </a:r>
          </a:p>
        </p:txBody>
      </p:sp>
    </p:spTree>
    <p:extLst>
      <p:ext uri="{BB962C8B-B14F-4D97-AF65-F5344CB8AC3E}">
        <p14:creationId xmlns:p14="http://schemas.microsoft.com/office/powerpoint/2010/main" val="200432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:\TochniotAvoda\HATOP\Lean &amp; Kaizen\מעין\maayan\חשיבה יצירתית\1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307" y="1556792"/>
            <a:ext cx="4273979" cy="530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5220072" y="538480"/>
            <a:ext cx="2563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400" dirty="0"/>
              <a:t>מה רואים בתמונה?</a:t>
            </a:r>
            <a:r>
              <a:rPr lang="en-US" sz="2400" dirty="0"/>
              <a:t>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459438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:\TochniotAvoda\HATOP\Lean &amp; Kaizen\מעין\maayan\חשיבה יצירתית\12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55656"/>
            <a:ext cx="1509425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5220072" y="538480"/>
            <a:ext cx="2563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400" dirty="0"/>
              <a:t>מה רואים בתמונה?</a:t>
            </a:r>
            <a:r>
              <a:rPr lang="en-US" sz="2400" dirty="0"/>
              <a:t> </a:t>
            </a:r>
            <a:endParaRPr lang="he-I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54022" y="5445224"/>
            <a:ext cx="806425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he-IL" sz="2400" b="1" dirty="0">
                <a:cs typeface="+mn-cs"/>
              </a:rPr>
              <a:t>לפעמים צריכים להתרחק כדי לראות ברור</a:t>
            </a:r>
          </a:p>
        </p:txBody>
      </p:sp>
    </p:spTree>
    <p:extLst>
      <p:ext uri="{BB962C8B-B14F-4D97-AF65-F5344CB8AC3E}">
        <p14:creationId xmlns:p14="http://schemas.microsoft.com/office/powerpoint/2010/main" val="254306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S:\TochniotAvoda\HATOP\Lean &amp; Kaizen\מעין\maayan\חשיבה יצירתית\11987432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1341438"/>
            <a:ext cx="6696075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2627784" y="692696"/>
            <a:ext cx="43765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400" dirty="0"/>
              <a:t>מי מהעיגולים המרכזיים יותר גדול?</a:t>
            </a:r>
            <a:r>
              <a:rPr lang="en-US" sz="2400" dirty="0"/>
              <a:t>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44334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S:\TochniotAvoda\HATOP\Lean &amp; Kaizen\מעין\maayan\חשיבה יצירתית\11987432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1341438"/>
            <a:ext cx="6696075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59517" y="5949950"/>
            <a:ext cx="3369833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defRPr/>
            </a:pPr>
            <a:r>
              <a:rPr lang="he-IL" sz="2400" b="1" dirty="0" err="1">
                <a:cs typeface="+mn-cs"/>
              </a:rPr>
              <a:t>הכל</a:t>
            </a:r>
            <a:r>
              <a:rPr lang="he-IL" sz="2400" b="1" dirty="0">
                <a:cs typeface="+mn-cs"/>
              </a:rPr>
              <a:t> עניין של פרספקטיבה</a:t>
            </a:r>
          </a:p>
        </p:txBody>
      </p:sp>
      <p:grpSp>
        <p:nvGrpSpPr>
          <p:cNvPr id="3" name="קבוצה 2"/>
          <p:cNvGrpSpPr/>
          <p:nvPr/>
        </p:nvGrpSpPr>
        <p:grpSpPr>
          <a:xfrm>
            <a:off x="4081901" y="1700808"/>
            <a:ext cx="3744601" cy="3344413"/>
            <a:chOff x="4081901" y="1700808"/>
            <a:chExt cx="3744601" cy="3344413"/>
          </a:xfrm>
        </p:grpSpPr>
        <p:sp>
          <p:nvSpPr>
            <p:cNvPr id="2" name="אליפסה 1"/>
            <p:cNvSpPr/>
            <p:nvPr/>
          </p:nvSpPr>
          <p:spPr>
            <a:xfrm>
              <a:off x="5885466" y="3821085"/>
              <a:ext cx="1297831" cy="122413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אליפסה 6"/>
            <p:cNvSpPr/>
            <p:nvPr/>
          </p:nvSpPr>
          <p:spPr>
            <a:xfrm>
              <a:off x="6528671" y="2760849"/>
              <a:ext cx="1297831" cy="122413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אליפסה 7"/>
            <p:cNvSpPr/>
            <p:nvPr/>
          </p:nvSpPr>
          <p:spPr>
            <a:xfrm>
              <a:off x="4722712" y="3820889"/>
              <a:ext cx="1297831" cy="122413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אליפסה 8"/>
            <p:cNvSpPr/>
            <p:nvPr/>
          </p:nvSpPr>
          <p:spPr>
            <a:xfrm>
              <a:off x="4081901" y="2849451"/>
              <a:ext cx="1297831" cy="122413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אליפסה 9"/>
            <p:cNvSpPr/>
            <p:nvPr/>
          </p:nvSpPr>
          <p:spPr>
            <a:xfrm>
              <a:off x="4722713" y="1700808"/>
              <a:ext cx="1297831" cy="122413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אליפסה 10"/>
            <p:cNvSpPr/>
            <p:nvPr/>
          </p:nvSpPr>
          <p:spPr>
            <a:xfrm>
              <a:off x="5850147" y="1742740"/>
              <a:ext cx="1297831" cy="122413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קבוצה 3"/>
          <p:cNvGrpSpPr/>
          <p:nvPr/>
        </p:nvGrpSpPr>
        <p:grpSpPr>
          <a:xfrm>
            <a:off x="1547664" y="2291620"/>
            <a:ext cx="2404028" cy="2160240"/>
            <a:chOff x="1547664" y="2291620"/>
            <a:chExt cx="2404028" cy="2160240"/>
          </a:xfrm>
        </p:grpSpPr>
        <p:sp>
          <p:nvSpPr>
            <p:cNvPr id="13" name="אליפסה 12"/>
            <p:cNvSpPr/>
            <p:nvPr/>
          </p:nvSpPr>
          <p:spPr>
            <a:xfrm>
              <a:off x="2495987" y="3661160"/>
              <a:ext cx="973325" cy="7907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אליפסה 13"/>
            <p:cNvSpPr/>
            <p:nvPr/>
          </p:nvSpPr>
          <p:spPr>
            <a:xfrm>
              <a:off x="2978367" y="2976327"/>
              <a:ext cx="973325" cy="7907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אליפסה 14"/>
            <p:cNvSpPr/>
            <p:nvPr/>
          </p:nvSpPr>
          <p:spPr>
            <a:xfrm>
              <a:off x="1623965" y="3661033"/>
              <a:ext cx="973325" cy="7907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אליפסה 15"/>
            <p:cNvSpPr/>
            <p:nvPr/>
          </p:nvSpPr>
          <p:spPr>
            <a:xfrm>
              <a:off x="1547664" y="3140968"/>
              <a:ext cx="559836" cy="48395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אליפסה 16"/>
            <p:cNvSpPr/>
            <p:nvPr/>
          </p:nvSpPr>
          <p:spPr>
            <a:xfrm>
              <a:off x="1623965" y="2291620"/>
              <a:ext cx="973325" cy="7907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אליפסה 17"/>
            <p:cNvSpPr/>
            <p:nvPr/>
          </p:nvSpPr>
          <p:spPr>
            <a:xfrm>
              <a:off x="2469499" y="2318705"/>
              <a:ext cx="973325" cy="7907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2627785" y="692696"/>
            <a:ext cx="43765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sz="2400" dirty="0"/>
              <a:t>מי מהעיגולים המרכזיים יותר גדול?</a:t>
            </a:r>
            <a:r>
              <a:rPr lang="en-US" sz="2400" dirty="0"/>
              <a:t>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49104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7024687" cy="1143000"/>
          </a:xfrm>
        </p:spPr>
        <p:txBody>
          <a:bodyPr/>
          <a:lstStyle/>
          <a:p>
            <a:pPr eaLnBrk="1" hangingPunct="1"/>
            <a:r>
              <a:rPr lang="he-IL" b="1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היסטוריה של טעויות</a:t>
            </a:r>
            <a:endParaRPr lang="en-US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3075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341016"/>
            <a:ext cx="7804150" cy="5328344"/>
          </a:xfrm>
        </p:spPr>
        <p:txBody>
          <a:bodyPr rtlCol="0">
            <a:normAutofit fontScale="92500" lnSpcReduction="10000"/>
          </a:bodyPr>
          <a:lstStyle/>
          <a:p>
            <a:pPr marL="411480" indent="-3429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he-IL" sz="2100" b="1" dirty="0">
                <a:solidFill>
                  <a:srgbClr val="002060"/>
                </a:solidFill>
                <a:latin typeface="Aharoni" pitchFamily="2" charset="-79"/>
                <a:cs typeface="+mj-cs"/>
              </a:rPr>
              <a:t>"לטלפון יש יותר מדי חסרונות מכדי שנוכל להתייחס אליו כפריצת דרך בתחום התקשורת"</a:t>
            </a:r>
            <a:b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Aharoni" pitchFamily="2" charset="-79"/>
                <a:cs typeface="+mj-cs"/>
              </a:rPr>
            </a:br>
            <a:r>
              <a:rPr lang="he-IL" sz="2100" b="1" dirty="0">
                <a:solidFill>
                  <a:schemeClr val="accent3">
                    <a:lumMod val="75000"/>
                  </a:schemeClr>
                </a:solidFill>
                <a:latin typeface="Aharoni" pitchFamily="2" charset="-79"/>
                <a:cs typeface="+mj-cs"/>
              </a:rPr>
              <a:t> </a:t>
            </a:r>
            <a:r>
              <a:rPr lang="he-IL" sz="2000" dirty="0">
                <a:solidFill>
                  <a:schemeClr val="tx1"/>
                </a:solidFill>
                <a:latin typeface="Aharoni" pitchFamily="2" charset="-79"/>
                <a:cs typeface="+mj-cs"/>
              </a:rPr>
              <a:t>ב-1876 חברת </a:t>
            </a:r>
            <a:r>
              <a:rPr lang="he-IL" sz="2000" dirty="0" err="1">
                <a:solidFill>
                  <a:schemeClr val="tx1"/>
                </a:solidFill>
                <a:latin typeface="Aharoni" pitchFamily="2" charset="-79"/>
                <a:cs typeface="+mj-cs"/>
              </a:rPr>
              <a:t>ווסטרן</a:t>
            </a:r>
            <a:r>
              <a:rPr lang="he-IL" sz="2000" dirty="0">
                <a:solidFill>
                  <a:schemeClr val="tx1"/>
                </a:solidFill>
                <a:latin typeface="Aharoni" pitchFamily="2" charset="-79"/>
                <a:cs typeface="+mj-cs"/>
              </a:rPr>
              <a:t> יוניון מסרבת לאלכסנדר בל, ממציא הטלפון. </a:t>
            </a:r>
          </a:p>
          <a:p>
            <a:pPr marL="411480" indent="-3429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he-IL" sz="2100" b="1" dirty="0">
                <a:solidFill>
                  <a:srgbClr val="002060"/>
                </a:solidFill>
                <a:latin typeface="Aharoni" pitchFamily="2" charset="-79"/>
                <a:cs typeface="+mj-cs"/>
              </a:rPr>
              <a:t>"מכונות כבדות מאוויר אף פעם לא יעופו" </a:t>
            </a:r>
            <a:b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Aharoni" pitchFamily="2" charset="-79"/>
                <a:cs typeface="+mj-cs"/>
              </a:rPr>
            </a:br>
            <a:r>
              <a:rPr lang="he-IL" sz="2000" dirty="0">
                <a:solidFill>
                  <a:schemeClr val="tx1"/>
                </a:solidFill>
                <a:latin typeface="Aharoni" pitchFamily="2" charset="-79"/>
                <a:cs typeface="+mj-cs"/>
              </a:rPr>
              <a:t>הלורד קלווין, מגדולי המתמטיקאים והפיזיקאים קובע ב-1895</a:t>
            </a:r>
          </a:p>
          <a:p>
            <a:pPr marL="354330" indent="-28575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he-IL" sz="2100" b="1" dirty="0">
                <a:solidFill>
                  <a:srgbClr val="002060"/>
                </a:solidFill>
                <a:latin typeface="Aharoni" pitchFamily="2" charset="-79"/>
                <a:cs typeface="+mj-cs"/>
              </a:rPr>
              <a:t>"הקולנוע הוא לא יותר מאשר ערפל חסר סיכוי"</a:t>
            </a:r>
            <a:b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Aharoni" pitchFamily="2" charset="-79"/>
                <a:cs typeface="+mj-cs"/>
              </a:rPr>
            </a:br>
            <a:r>
              <a:rPr lang="he-IL" sz="2100" b="1" dirty="0">
                <a:solidFill>
                  <a:schemeClr val="accent3">
                    <a:lumMod val="75000"/>
                  </a:schemeClr>
                </a:solidFill>
                <a:latin typeface="Aharoni" pitchFamily="2" charset="-79"/>
                <a:cs typeface="+mj-cs"/>
              </a:rPr>
              <a:t> </a:t>
            </a:r>
            <a:r>
              <a:rPr lang="he-IL" sz="2000" dirty="0">
                <a:solidFill>
                  <a:schemeClr val="tx1"/>
                </a:solidFill>
                <a:latin typeface="Aharoni" pitchFamily="2" charset="-79"/>
                <a:cs typeface="+mj-cs"/>
              </a:rPr>
              <a:t>צ'רלי צ'אפלין, גדול שחקני הקולנוע של המאה ה-20, מביע את דעתו ב-1916</a:t>
            </a:r>
          </a:p>
          <a:p>
            <a:pPr marL="411480" indent="-3429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he-IL" sz="2100" b="1" dirty="0">
                <a:solidFill>
                  <a:srgbClr val="002060"/>
                </a:solidFill>
                <a:latin typeface="Aharoni" pitchFamily="2" charset="-79"/>
                <a:cs typeface="+mj-cs"/>
              </a:rPr>
              <a:t>"היטלר הוא בדיחה חסרת כל יכולת התממשות"</a:t>
            </a:r>
            <a:br>
              <a:rPr lang="en-US" sz="2100" b="1" dirty="0">
                <a:solidFill>
                  <a:srgbClr val="002060"/>
                </a:solidFill>
                <a:latin typeface="Aharoni" pitchFamily="2" charset="-79"/>
                <a:cs typeface="+mj-cs"/>
              </a:rPr>
            </a:br>
            <a:r>
              <a:rPr lang="he-IL" sz="2100" b="1" dirty="0">
                <a:solidFill>
                  <a:schemeClr val="accent3">
                    <a:lumMod val="75000"/>
                  </a:schemeClr>
                </a:solidFill>
                <a:latin typeface="Aharoni" pitchFamily="2" charset="-79"/>
                <a:cs typeface="+mj-cs"/>
              </a:rPr>
              <a:t> </a:t>
            </a:r>
            <a:r>
              <a:rPr lang="he-IL" sz="2000" dirty="0">
                <a:solidFill>
                  <a:schemeClr val="tx1"/>
                </a:solidFill>
                <a:latin typeface="Aharoni" pitchFamily="2" charset="-79"/>
                <a:cs typeface="+mj-cs"/>
              </a:rPr>
              <a:t>מומחים פוליטיים בכירים מרגיעים בשנת 1929</a:t>
            </a:r>
          </a:p>
          <a:p>
            <a:pPr marL="411480" indent="-3429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he-IL" sz="2100" b="1" dirty="0">
                <a:solidFill>
                  <a:srgbClr val="002060"/>
                </a:solidFill>
                <a:latin typeface="Aharoni" pitchFamily="2" charset="-79"/>
                <a:cs typeface="+mj-cs"/>
              </a:rPr>
              <a:t>התרופות המתאימות ביותר לאסטמה הם סיגרים וסיגריות על מנת שישחררו את האוויר מהראות באמצעות שיעול</a:t>
            </a:r>
            <a:b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Aharoni" pitchFamily="2" charset="-79"/>
                <a:cs typeface="+mj-cs"/>
              </a:rPr>
            </a:br>
            <a:r>
              <a:rPr lang="he-IL" sz="2000" dirty="0">
                <a:solidFill>
                  <a:schemeClr val="tx1"/>
                </a:solidFill>
                <a:latin typeface="Aharoni" pitchFamily="2" charset="-79"/>
                <a:cs typeface="+mj-cs"/>
              </a:rPr>
              <a:t> רופאים בכירים בשנות ה-20</a:t>
            </a:r>
          </a:p>
          <a:p>
            <a:pPr marL="411480" indent="-3429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sz="2000" dirty="0">
              <a:solidFill>
                <a:schemeClr val="tx1"/>
              </a:solidFill>
              <a:latin typeface="Aharoni" pitchFamily="2" charset="-79"/>
              <a:cs typeface="+mj-cs"/>
            </a:endParaRPr>
          </a:p>
          <a:p>
            <a:pPr marL="411480" indent="-3429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sz="2000" dirty="0">
              <a:solidFill>
                <a:schemeClr val="tx1"/>
              </a:solidFill>
              <a:latin typeface="Aharoni" pitchFamily="2" charset="-79"/>
              <a:cs typeface="+mj-cs"/>
            </a:endParaRPr>
          </a:p>
          <a:p>
            <a:pPr marL="411480" indent="-3429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sz="2000" dirty="0">
              <a:solidFill>
                <a:schemeClr val="tx1"/>
              </a:solidFill>
              <a:latin typeface="Aharoni" pitchFamily="2" charset="-79"/>
              <a:cs typeface="+mj-cs"/>
            </a:endParaRPr>
          </a:p>
          <a:p>
            <a:pPr marL="411480" indent="-3429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sz="2000" dirty="0">
              <a:solidFill>
                <a:schemeClr val="tx1"/>
              </a:solidFill>
              <a:latin typeface="Aharoni" pitchFamily="2" charset="-79"/>
              <a:cs typeface="+mj-cs"/>
            </a:endParaRPr>
          </a:p>
        </p:txBody>
      </p:sp>
      <p:sp>
        <p:nvSpPr>
          <p:cNvPr id="2" name="מלבן מעוגל 1"/>
          <p:cNvSpPr/>
          <p:nvPr/>
        </p:nvSpPr>
        <p:spPr>
          <a:xfrm rot="20859143">
            <a:off x="1107266" y="3156791"/>
            <a:ext cx="6432550" cy="129698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d" panose="02030509050101010101" pitchFamily="49" charset="-79"/>
                <a:cs typeface="Rod" panose="02030509050101010101" pitchFamily="49" charset="-79"/>
              </a:rPr>
              <a:t>המומחים ביותר הם גם המקובעים ביותר בתחומם</a:t>
            </a:r>
          </a:p>
        </p:txBody>
      </p:sp>
    </p:spTree>
    <p:extLst>
      <p:ext uri="{BB962C8B-B14F-4D97-AF65-F5344CB8AC3E}">
        <p14:creationId xmlns:p14="http://schemas.microsoft.com/office/powerpoint/2010/main" val="2937551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5" grpId="0" build="p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כותרת 1"/>
          <p:cNvSpPr>
            <a:spLocks noGrp="1"/>
          </p:cNvSpPr>
          <p:nvPr>
            <p:ph type="title"/>
          </p:nvPr>
        </p:nvSpPr>
        <p:spPr>
          <a:xfrm>
            <a:off x="1273699" y="332656"/>
            <a:ext cx="7024687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he-IL" dirty="0"/>
              <a:t>אבל ניסינו את זה כבר בעבר...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idx="1"/>
          </p:nvPr>
        </p:nvSpPr>
        <p:spPr>
          <a:xfrm>
            <a:off x="728663" y="1700808"/>
            <a:ext cx="7804150" cy="4224338"/>
          </a:xfrm>
        </p:spPr>
        <p:txBody>
          <a:bodyPr>
            <a:normAutofit/>
          </a:bodyPr>
          <a:lstStyle/>
          <a:p>
            <a:pPr indent="-274320" algn="just" eaLnBrk="1" fontAlgn="auto" hangingPunct="1">
              <a:spcAft>
                <a:spcPts val="0"/>
              </a:spcAft>
              <a:defRPr/>
            </a:pPr>
            <a:r>
              <a:rPr lang="he-IL" b="1" dirty="0"/>
              <a:t>ארנסט </a:t>
            </a:r>
            <a:r>
              <a:rPr lang="he-IL" b="1" dirty="0" err="1"/>
              <a:t>המניגווי</a:t>
            </a:r>
            <a:r>
              <a:rPr lang="he-IL" b="1" dirty="0"/>
              <a:t> שכתב 86 פעמים את הספר "הזקן והים" עד להדפסתו.</a:t>
            </a:r>
          </a:p>
          <a:p>
            <a:pPr indent="-274320" algn="just" eaLnBrk="1" fontAlgn="auto" hangingPunct="1">
              <a:spcAft>
                <a:spcPts val="0"/>
              </a:spcAft>
              <a:defRPr/>
            </a:pPr>
            <a:r>
              <a:rPr lang="he-IL" b="1" dirty="0"/>
              <a:t>הנרי פורד פשט את הרגל פעמיים בשלוש שנים הראשונות שלו בענף הרכב. </a:t>
            </a:r>
          </a:p>
          <a:p>
            <a:pPr indent="-274320" algn="just" eaLnBrk="1" fontAlgn="auto" hangingPunct="1">
              <a:spcAft>
                <a:spcPts val="0"/>
              </a:spcAft>
              <a:defRPr/>
            </a:pPr>
            <a:r>
              <a:rPr lang="he-IL" b="1" dirty="0"/>
              <a:t>קוקה קולה מכרה רק 400 בקבוקים בשנה הראשונה.</a:t>
            </a:r>
          </a:p>
          <a:p>
            <a:pPr indent="-274320" algn="just" eaLnBrk="1" fontAlgn="auto" hangingPunct="1">
              <a:spcAft>
                <a:spcPts val="0"/>
              </a:spcAft>
              <a:defRPr/>
            </a:pPr>
            <a:r>
              <a:rPr lang="he-IL" b="1" dirty="0"/>
              <a:t>תומאס אדיסון נכשל 700 פעמים בטרם פעלה הנורה החשמלית. </a:t>
            </a:r>
          </a:p>
          <a:p>
            <a:pPr algn="just" eaLnBrk="1" hangingPunct="1">
              <a:defRPr/>
            </a:pPr>
            <a:endParaRPr lang="he-IL" b="1" dirty="0"/>
          </a:p>
        </p:txBody>
      </p:sp>
      <p:sp>
        <p:nvSpPr>
          <p:cNvPr id="9" name="מלבן מעוגל 8"/>
          <p:cNvSpPr/>
          <p:nvPr/>
        </p:nvSpPr>
        <p:spPr>
          <a:xfrm rot="20859143">
            <a:off x="1354138" y="2924175"/>
            <a:ext cx="6432550" cy="157638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d" panose="02030509050101010101" pitchFamily="49" charset="-79"/>
                <a:cs typeface="Rod" panose="02030509050101010101" pitchFamily="49" charset="-79"/>
              </a:rPr>
              <a:t>גם רעיונות טובים נכשלים </a:t>
            </a:r>
            <a:r>
              <a:rPr lang="he-IL" sz="3600" b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d" panose="02030509050101010101" pitchFamily="49" charset="-79"/>
                <a:cs typeface="Rod" panose="02030509050101010101" pitchFamily="49" charset="-79"/>
              </a:rPr>
              <a:t>לפעמים וזקוקים להזדמנות </a:t>
            </a:r>
            <a:r>
              <a:rPr lang="he-IL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d" panose="02030509050101010101" pitchFamily="49" charset="-79"/>
                <a:cs typeface="Rod" panose="02030509050101010101" pitchFamily="49" charset="-79"/>
              </a:rPr>
              <a:t>שניה</a:t>
            </a:r>
          </a:p>
        </p:txBody>
      </p:sp>
    </p:spTree>
    <p:extLst>
      <p:ext uri="{BB962C8B-B14F-4D97-AF65-F5344CB8AC3E}">
        <p14:creationId xmlns:p14="http://schemas.microsoft.com/office/powerpoint/2010/main" val="21533623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כותרת 1"/>
          <p:cNvSpPr>
            <a:spLocks noGrp="1"/>
          </p:cNvSpPr>
          <p:nvPr>
            <p:ph type="title"/>
          </p:nvPr>
        </p:nvSpPr>
        <p:spPr>
          <a:xfrm>
            <a:off x="1058863" y="333375"/>
            <a:ext cx="7024687" cy="1143000"/>
          </a:xfrm>
        </p:spPr>
        <p:txBody>
          <a:bodyPr/>
          <a:lstStyle/>
          <a:p>
            <a:r>
              <a:rPr lang="he-IL"/>
              <a:t>חידה טעימה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1438"/>
            <a:ext cx="8640960" cy="4222750"/>
          </a:xfrm>
        </p:spPr>
        <p:txBody>
          <a:bodyPr rtlCol="0">
            <a:noAutofit/>
          </a:bodyPr>
          <a:lstStyle/>
          <a:p>
            <a:pPr indent="-342900" algn="just" eaLnBrk="1" fontAlgn="auto" hangingPunct="1">
              <a:spcAft>
                <a:spcPts val="0"/>
              </a:spcAft>
              <a:defRPr/>
            </a:pPr>
            <a:r>
              <a:rPr lang="he-IL" dirty="0">
                <a:latin typeface="Aharoni" pitchFamily="2" charset="-79"/>
                <a:cs typeface="+mj-cs"/>
              </a:rPr>
              <a:t>הזמנו פיצה הביתה, כשהגיע השליח עם הפיצה הבנו שלא חתכו אותה </a:t>
            </a:r>
          </a:p>
          <a:p>
            <a:pPr indent="-342900" algn="just" eaLnBrk="1" fontAlgn="auto" hangingPunct="1">
              <a:spcAft>
                <a:spcPts val="0"/>
              </a:spcAft>
              <a:defRPr/>
            </a:pPr>
            <a:r>
              <a:rPr lang="he-IL" dirty="0">
                <a:latin typeface="Aharoni" pitchFamily="2" charset="-79"/>
                <a:cs typeface="+mj-cs"/>
              </a:rPr>
              <a:t>השליח אמר שיש דרך לחלק פיצה טעימה ועגולה ל-8 חלקים שווים ע"י </a:t>
            </a:r>
            <a:r>
              <a:rPr lang="he-IL" b="1" u="sng" dirty="0">
                <a:latin typeface="Aharoni" pitchFamily="2" charset="-79"/>
                <a:cs typeface="+mj-cs"/>
              </a:rPr>
              <a:t>שלושה חיתוכי סכין ישרים</a:t>
            </a:r>
            <a:r>
              <a:rPr lang="he-IL" dirty="0">
                <a:latin typeface="Aharoni" pitchFamily="2" charset="-79"/>
                <a:cs typeface="+mj-cs"/>
              </a:rPr>
              <a:t>, בלא שאריות</a:t>
            </a:r>
          </a:p>
          <a:p>
            <a:pPr indent="-342900" algn="just" eaLnBrk="1" fontAlgn="auto" hangingPunct="1">
              <a:spcAft>
                <a:spcPts val="0"/>
              </a:spcAft>
              <a:defRPr/>
            </a:pPr>
            <a:r>
              <a:rPr lang="he-IL" dirty="0">
                <a:latin typeface="Aharoni" pitchFamily="2" charset="-79"/>
                <a:cs typeface="+mj-cs"/>
              </a:rPr>
              <a:t>השליח אמר שאם תצליחו לחתוך את הפיצה ל-8 </a:t>
            </a:r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he-IL" dirty="0">
                <a:latin typeface="Aharoni" pitchFamily="2" charset="-79"/>
                <a:cs typeface="+mj-cs"/>
              </a:rPr>
              <a:t>    חלקים זהים, בגודל ובצורה, הפיצה על חשבנו. </a:t>
            </a:r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he-IL" dirty="0">
              <a:latin typeface="Aharoni" pitchFamily="2" charset="-79"/>
              <a:cs typeface="+mj-cs"/>
            </a:endParaRPr>
          </a:p>
          <a:p>
            <a:pPr marL="411480" indent="-342900" algn="just" eaLnBrk="1" fontAlgn="auto" hangingPunct="1">
              <a:spcAft>
                <a:spcPts val="0"/>
              </a:spcAft>
              <a:defRPr/>
            </a:pPr>
            <a:endParaRPr lang="he-IL" dirty="0">
              <a:latin typeface="Aharoni" pitchFamily="2" charset="-79"/>
              <a:cs typeface="+mj-cs"/>
            </a:endParaRPr>
          </a:p>
          <a:p>
            <a:pPr marL="411480" indent="-342900" algn="just" eaLnBrk="1" fontAlgn="auto" hangingPunct="1">
              <a:spcAft>
                <a:spcPts val="0"/>
              </a:spcAft>
              <a:defRPr/>
            </a:pPr>
            <a:endParaRPr lang="he-IL" dirty="0">
              <a:latin typeface="Aharoni" pitchFamily="2" charset="-79"/>
              <a:cs typeface="+mj-cs"/>
            </a:endParaRPr>
          </a:p>
          <a:p>
            <a:pPr marL="411480" indent="-342900" algn="just" eaLnBrk="1" fontAlgn="auto" hangingPunct="1">
              <a:spcAft>
                <a:spcPts val="0"/>
              </a:spcAft>
              <a:defRPr/>
            </a:pPr>
            <a:endParaRPr lang="he-IL" dirty="0">
              <a:latin typeface="Aharoni" pitchFamily="2" charset="-79"/>
              <a:cs typeface="+mj-cs"/>
            </a:endParaRPr>
          </a:p>
        </p:txBody>
      </p:sp>
      <p:pic>
        <p:nvPicPr>
          <p:cNvPr id="19460" name="Picture 2" descr="C:\Users\משה שרון\Desktop\pizza_su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9" y="4326684"/>
            <a:ext cx="3680916" cy="2386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6807116"/>
      </p:ext>
    </p:extLst>
  </p:cSld>
  <p:clrMapOvr>
    <a:masterClrMapping/>
  </p:clrMapOvr>
</p:sld>
</file>

<file path=ppt/theme/theme1.xml><?xml version="1.0" encoding="utf-8"?>
<a:theme xmlns:a="http://schemas.openxmlformats.org/drawingml/2006/main" name="Level">
  <a:themeElements>
    <a:clrScheme name="Level 9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99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00"/>
      </a:accent6>
      <a:hlink>
        <a:srgbClr val="666699"/>
      </a:hlink>
      <a:folHlink>
        <a:srgbClr val="999966"/>
      </a:folHlink>
    </a:clrScheme>
    <a:fontScheme name="Lev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9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A0B42AB-6855-4667-B6C9-3ACDA45F5A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מצגת (ערכת נושא של רמות)</Template>
  <TotalTime>13</TotalTime>
  <Words>437</Words>
  <Application>Microsoft Office PowerPoint</Application>
  <PresentationFormat>‫הצגה על המסך (4:3)</PresentationFormat>
  <Paragraphs>70</Paragraphs>
  <Slides>17</Slides>
  <Notes>9</Notes>
  <HiddenSlides>1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17</vt:i4>
      </vt:variant>
    </vt:vector>
  </HeadingPairs>
  <TitlesOfParts>
    <vt:vector size="24" baseType="lpstr">
      <vt:lpstr>Aharoni</vt:lpstr>
      <vt:lpstr>Arial</vt:lpstr>
      <vt:lpstr>Rod</vt:lpstr>
      <vt:lpstr>Times New Roman</vt:lpstr>
      <vt:lpstr>Wingdings</vt:lpstr>
      <vt:lpstr>Wingdings 2</vt:lpstr>
      <vt:lpstr>Level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היסטוריה של טעויות</vt:lpstr>
      <vt:lpstr>אבל ניסינו את זה כבר בעבר...</vt:lpstr>
      <vt:lpstr>חידה טעימה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תובנות על חשיבה יצירתית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subject/>
  <dc:creator>Dudi BenHarush</dc:creator>
  <cp:keywords/>
  <dc:description/>
  <cp:lastModifiedBy>Dudi BenHarush</cp:lastModifiedBy>
  <cp:revision>2</cp:revision>
  <dcterms:created xsi:type="dcterms:W3CDTF">2018-07-23T09:02:50Z</dcterms:created>
  <dcterms:modified xsi:type="dcterms:W3CDTF">2018-07-23T09:16:47Z</dcterms:modified>
  <cp:category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TC060874521037</vt:lpwstr>
  </property>
</Properties>
</file>