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3"/>
  </p:notesMasterIdLst>
  <p:sldIdLst>
    <p:sldId id="256" r:id="rId2"/>
    <p:sldId id="275" r:id="rId3"/>
    <p:sldId id="257" r:id="rId4"/>
    <p:sldId id="277" r:id="rId5"/>
    <p:sldId id="276" r:id="rId6"/>
    <p:sldId id="258" r:id="rId7"/>
    <p:sldId id="259" r:id="rId8"/>
    <p:sldId id="274" r:id="rId9"/>
    <p:sldId id="273" r:id="rId10"/>
    <p:sldId id="268" r:id="rId11"/>
    <p:sldId id="269" r:id="rId12"/>
    <p:sldId id="289" r:id="rId13"/>
    <p:sldId id="290" r:id="rId14"/>
    <p:sldId id="266" r:id="rId15"/>
    <p:sldId id="263" r:id="rId16"/>
    <p:sldId id="262" r:id="rId17"/>
    <p:sldId id="267" r:id="rId18"/>
    <p:sldId id="270" r:id="rId19"/>
    <p:sldId id="271" r:id="rId20"/>
    <p:sldId id="286" r:id="rId21"/>
    <p:sldId id="285" r:id="rId22"/>
    <p:sldId id="264" r:id="rId23"/>
    <p:sldId id="265" r:id="rId24"/>
    <p:sldId id="282" r:id="rId25"/>
    <p:sldId id="283" r:id="rId26"/>
    <p:sldId id="288" r:id="rId27"/>
    <p:sldId id="279" r:id="rId28"/>
    <p:sldId id="260" r:id="rId29"/>
    <p:sldId id="280" r:id="rId30"/>
    <p:sldId id="287" r:id="rId31"/>
    <p:sldId id="284"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6909" autoAdjust="0"/>
  </p:normalViewPr>
  <p:slideViewPr>
    <p:cSldViewPr>
      <p:cViewPr varScale="1">
        <p:scale>
          <a:sx n="66" d="100"/>
          <a:sy n="66" d="100"/>
        </p:scale>
        <p:origin x="121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5D21B68-6969-4AE8-9CCE-30FEE32406BB}" type="datetimeFigureOut">
              <a:rPr lang="he-IL" smtClean="0"/>
              <a:t>כ"ה/שבט/תשע"ח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997721F-4647-4025-9D93-89F47F6F0A98}" type="slidenum">
              <a:rPr lang="he-IL" smtClean="0"/>
              <a:t>‹#›</a:t>
            </a:fld>
            <a:endParaRPr lang="he-IL"/>
          </a:p>
        </p:txBody>
      </p:sp>
    </p:spTree>
    <p:extLst>
      <p:ext uri="{BB962C8B-B14F-4D97-AF65-F5344CB8AC3E}">
        <p14:creationId xmlns:p14="http://schemas.microsoft.com/office/powerpoint/2010/main" val="33685625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lobes.co.il/news/%D7%A8%D7%9E%D7%99_%D7%9C%D7%95%D7%99.ta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orbes.co.il/news/new.aspx?Pn6VQ=ED&amp;0r9VQ=KMD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yeshatid.org.il/team/pnin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rg.co.il/online/55/ART2/480/238.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yeshatid.org.il/team/shaipir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marker.com/law/1.43251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hamartzim.co.il/martzim.php?id=3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a:t>
            </a:fld>
            <a:endParaRPr lang="he-IL"/>
          </a:p>
        </p:txBody>
      </p:sp>
    </p:spTree>
    <p:extLst>
      <p:ext uri="{BB962C8B-B14F-4D97-AF65-F5344CB8AC3E}">
        <p14:creationId xmlns:p14="http://schemas.microsoft.com/office/powerpoint/2010/main" val="29825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10</a:t>
            </a:fld>
            <a:endParaRPr lang="he-IL"/>
          </a:p>
        </p:txBody>
      </p:sp>
    </p:spTree>
    <p:extLst>
      <p:ext uri="{BB962C8B-B14F-4D97-AF65-F5344CB8AC3E}">
        <p14:creationId xmlns:p14="http://schemas.microsoft.com/office/powerpoint/2010/main" val="185524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effectLst/>
              </a:rPr>
              <a:t>יואב </a:t>
            </a:r>
            <a:r>
              <a:rPr lang="he-IL" dirty="0" err="1">
                <a:effectLst/>
              </a:rPr>
              <a:t>קריים</a:t>
            </a:r>
            <a:r>
              <a:rPr lang="he-IL" dirty="0">
                <a:effectLst/>
              </a:rPr>
              <a:t>,</a:t>
            </a:r>
            <a:r>
              <a:rPr lang="he-IL" baseline="0" dirty="0">
                <a:effectLst/>
              </a:rPr>
              <a:t> בן 39, פעיל חברתי למען זכויות הנכים. התפרסם כאשר היה דובר מטה מאבק הנכים.</a:t>
            </a:r>
          </a:p>
          <a:p>
            <a:r>
              <a:rPr lang="he-IL" baseline="0" dirty="0">
                <a:effectLst/>
              </a:rPr>
              <a:t>היה מועמד לכנסת מטעם מרצ, ו ב- </a:t>
            </a:r>
            <a:r>
              <a:rPr lang="he-IL" dirty="0">
                <a:effectLst/>
              </a:rPr>
              <a:t>2012 התמנה ליו"ר המועצה לשיקום נכי הנפש בקהילה,</a:t>
            </a:r>
            <a:r>
              <a:rPr lang="he-IL" baseline="0" dirty="0">
                <a:effectLst/>
              </a:rPr>
              <a:t> במשרד הבריאות. </a:t>
            </a:r>
            <a:endParaRPr lang="he-IL" dirty="0">
              <a:effectLst/>
            </a:endParaRPr>
          </a:p>
          <a:p>
            <a:r>
              <a:rPr lang="he-IL" dirty="0">
                <a:effectLst/>
              </a:rPr>
              <a:t>במהלך</a:t>
            </a:r>
            <a:r>
              <a:rPr lang="he-IL" baseline="0" dirty="0">
                <a:effectLst/>
              </a:rPr>
              <a:t> לימודיו בתיכון </a:t>
            </a:r>
            <a:r>
              <a:rPr lang="he-IL" dirty="0">
                <a:effectLst/>
              </a:rPr>
              <a:t>ערך את עיתון בית הספר, שימש כיושב ראש מועצת התלמידים וקיבל תעודת בגרות בהצטיינות. </a:t>
            </a:r>
            <a:r>
              <a:rPr lang="he-IL" dirty="0" err="1">
                <a:effectLst/>
              </a:rPr>
              <a:t>קריים</a:t>
            </a:r>
            <a:r>
              <a:rPr lang="he-IL" dirty="0">
                <a:effectLst/>
              </a:rPr>
              <a:t> זכה בנעוריו ב-14 מדליות זהב בתחרויות ספורט נכים בארצות הברית.</a:t>
            </a:r>
          </a:p>
          <a:p>
            <a:r>
              <a:rPr lang="he-IL" dirty="0">
                <a:effectLst/>
              </a:rPr>
              <a:t>התקבל ללימודים בתואר ראשון, אך פרש לאחר שנה משום שהמוסד לא היה ערוך להעביר את כל הקורסים שבהם</a:t>
            </a:r>
            <a:r>
              <a:rPr lang="he-IL" baseline="0" dirty="0">
                <a:effectLst/>
              </a:rPr>
              <a:t> למד, לאולמות נגישים לכיסאות גלגלים. </a:t>
            </a:r>
          </a:p>
          <a:p>
            <a:r>
              <a:rPr lang="he-IL" baseline="0" dirty="0">
                <a:effectLst/>
              </a:rPr>
              <a:t>לאחר שהתפרסם כדובר מטה מאבק הנכים וכמועמד לכנסת מטעם מרצ, השלים את התואר הראשון במכללות בית ברל ותל חי והתקבל לתואר שני באוניברסיטה העברית. </a:t>
            </a:r>
          </a:p>
          <a:p>
            <a:r>
              <a:rPr lang="he-IL" baseline="0" dirty="0">
                <a:effectLst/>
              </a:rPr>
              <a:t>הוא המשיך להיות פעיל חברתי בעירו רמת גן.</a:t>
            </a:r>
          </a:p>
          <a:p>
            <a:endParaRPr lang="he-IL" baseline="0" dirty="0">
              <a:effectLst/>
            </a:endParaRPr>
          </a:p>
          <a:p>
            <a:r>
              <a:rPr lang="he-IL" baseline="0" dirty="0">
                <a:effectLst/>
              </a:rPr>
              <a:t>המידע לקוח </a:t>
            </a:r>
            <a:r>
              <a:rPr lang="he-IL" baseline="0" dirty="0" err="1">
                <a:effectLst/>
              </a:rPr>
              <a:t>מויקיפדיה</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11</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12</a:t>
            </a:fld>
            <a:endParaRPr lang="he-IL"/>
          </a:p>
        </p:txBody>
      </p:sp>
    </p:spTree>
    <p:extLst>
      <p:ext uri="{BB962C8B-B14F-4D97-AF65-F5344CB8AC3E}">
        <p14:creationId xmlns:p14="http://schemas.microsoft.com/office/powerpoint/2010/main" val="185524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effectLst/>
                <a:latin typeface="+mn-lt"/>
                <a:ea typeface="+mn-ea"/>
                <a:cs typeface="+mn-cs"/>
              </a:rPr>
              <a:t>רחמים, הרי הוא רחמים – רמי לוי, (נולד ב- 1955) הוא איש עסקים ישראלי, בעל השליטה ברשת המרכולים "רמי לוי שיווק השקמה" וברשת הסלולרית הווירטואלית רמי לוי תקשורת. מכהן כחבר במועצת עיריית ירושלים מטעם סיעת "ירושלים תצליח" בראשות ראש העיר ניר ברקת. </a:t>
            </a:r>
          </a:p>
          <a:p>
            <a:r>
              <a:rPr lang="he-IL" sz="1200" kern="1200" dirty="0">
                <a:solidFill>
                  <a:schemeClr val="tx1"/>
                </a:solidFill>
                <a:effectLst/>
                <a:latin typeface="+mn-lt"/>
                <a:ea typeface="+mn-ea"/>
                <a:cs typeface="+mn-cs"/>
              </a:rPr>
              <a:t>החל את דרכו העסקית לאחר שהשתחרר מצה"ל, בחנות קטנה ברחוב השקמה שבשוק מחנה יהודה, מחסן בגודל 40 מטר רבוע, שבעבר הפעיל סבו. </a:t>
            </a:r>
          </a:p>
          <a:p>
            <a:r>
              <a:rPr lang="he-IL" sz="1200" kern="1200" dirty="0">
                <a:solidFill>
                  <a:schemeClr val="tx1"/>
                </a:solidFill>
                <a:effectLst/>
                <a:latin typeface="+mn-lt"/>
                <a:ea typeface="+mn-ea"/>
                <a:cs typeface="+mn-cs"/>
              </a:rPr>
              <a:t>מתוך התבוננות בקהל הלקוחות המקומי, זיהה לקוחות פרטיים רבים שחיפשו לרכוש מוצרים אצל סיטונאי המזון, אך נדחו כיוון שלעסקים לא הייתה יכולת להתמודד עם מכירה קמעונאית. לוי בחר לנקוט באסטרטגיה של מכירה ברמת מחירים נמוכה במיוחד ללקוחות אלו, ללא רווחיות. עם הזמן יצר קשרים ישירות עם הספקים, מה </a:t>
            </a:r>
            <a:r>
              <a:rPr lang="he-IL" sz="1200" kern="1200" dirty="0" err="1">
                <a:solidFill>
                  <a:schemeClr val="tx1"/>
                </a:solidFill>
                <a:effectLst/>
                <a:latin typeface="+mn-lt"/>
                <a:ea typeface="+mn-ea"/>
                <a:cs typeface="+mn-cs"/>
              </a:rPr>
              <a:t>שאיפשר</a:t>
            </a:r>
            <a:r>
              <a:rPr lang="he-IL" sz="1200" kern="1200" dirty="0">
                <a:solidFill>
                  <a:schemeClr val="tx1"/>
                </a:solidFill>
                <a:effectLst/>
                <a:latin typeface="+mn-lt"/>
                <a:ea typeface="+mn-ea"/>
                <a:cs typeface="+mn-cs"/>
              </a:rPr>
              <a:t> לו להרוויח את פערי התיווך, הוא הגדיל את שטח החנות מ-40 מ"ר למעל 100 מ"ר ולאחר שנתיים החל לשווק גם למסעדות, בתי מלון ולקוחות עסקיים אחרים. </a:t>
            </a:r>
          </a:p>
          <a:p>
            <a:r>
              <a:rPr lang="he-IL" sz="1200" kern="1200" dirty="0">
                <a:solidFill>
                  <a:schemeClr val="tx1"/>
                </a:solidFill>
                <a:effectLst/>
                <a:latin typeface="+mn-lt"/>
                <a:ea typeface="+mn-ea"/>
                <a:cs typeface="+mn-cs"/>
              </a:rPr>
              <a:t>ב-2011 כללה "רשת חנויות רמי לוי - שיווק השקמה" 23 מרכולים בישראל שהיוו כ-7% מנתח השוק. הרשת הייתה השלישית בגודלה במדינה. בירושלים תפסה הרשת כ-20% מנתח השוק‏. הכנסות הרשת מסתכמות ביותר ממיליארד ₪ . </a:t>
            </a:r>
          </a:p>
          <a:p>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המידע לקוח מאתר </a:t>
            </a:r>
            <a:r>
              <a:rPr lang="he-IL" sz="1200" b="1" u="sng" kern="1200" dirty="0">
                <a:solidFill>
                  <a:schemeClr val="tx1"/>
                </a:solidFill>
                <a:effectLst/>
                <a:latin typeface="+mn-lt"/>
                <a:ea typeface="+mn-ea"/>
                <a:cs typeface="+mn-cs"/>
                <a:hlinkClick r:id="rId3"/>
              </a:rPr>
              <a:t>גלובס</a:t>
            </a:r>
            <a:r>
              <a:rPr lang="he-IL" sz="1200" b="1" kern="1200" dirty="0">
                <a:solidFill>
                  <a:schemeClr val="tx1"/>
                </a:solidFill>
                <a:effectLst/>
                <a:latin typeface="+mn-lt"/>
                <a:ea typeface="+mn-ea"/>
                <a:cs typeface="+mn-cs"/>
              </a:rPr>
              <a:t> </a:t>
            </a:r>
            <a:r>
              <a:rPr lang="he-IL" sz="1200" b="1" kern="1200" dirty="0" err="1">
                <a:solidFill>
                  <a:schemeClr val="tx1"/>
                </a:solidFill>
                <a:effectLst/>
                <a:latin typeface="+mn-lt"/>
                <a:ea typeface="+mn-ea"/>
                <a:cs typeface="+mn-cs"/>
              </a:rPr>
              <a:t>ומויקיפדיה</a:t>
            </a:r>
            <a:r>
              <a:rPr lang="he-IL" sz="120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 </a:t>
            </a:r>
          </a:p>
          <a:p>
            <a:r>
              <a:rPr lang="he-IL" sz="1200" kern="1200" dirty="0">
                <a:solidFill>
                  <a:schemeClr val="tx1"/>
                </a:solidFill>
                <a:effectLst/>
                <a:latin typeface="+mn-lt"/>
                <a:ea typeface="+mn-ea"/>
                <a:cs typeface="+mn-cs"/>
              </a:rPr>
              <a:t>הוסיפו מידע מהמערך (בנספח)</a:t>
            </a: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13</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14</a:t>
            </a:fld>
            <a:endParaRPr lang="he-IL"/>
          </a:p>
        </p:txBody>
      </p:sp>
    </p:spTree>
    <p:extLst>
      <p:ext uri="{BB962C8B-B14F-4D97-AF65-F5344CB8AC3E}">
        <p14:creationId xmlns:p14="http://schemas.microsoft.com/office/powerpoint/2010/main" val="358016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ג'יי קיי רולינג | צילום: רויטרס</a:t>
            </a:r>
            <a:endParaRPr lang="en-US" sz="1200" kern="1200" dirty="0">
              <a:solidFill>
                <a:schemeClr val="tx1"/>
              </a:solidFill>
              <a:effectLst/>
              <a:latin typeface="+mn-lt"/>
              <a:ea typeface="+mn-ea"/>
              <a:cs typeface="+mn-cs"/>
            </a:endParaRPr>
          </a:p>
          <a:p>
            <a:r>
              <a:rPr lang="he-IL" dirty="0">
                <a:effectLst/>
              </a:rPr>
              <a:t>היה זה כישוף שהפך את ג'יי קיי רולינג מאם חד הורית החיה על קצבת הרווחה לסופרת </a:t>
            </a:r>
            <a:r>
              <a:rPr lang="he-IL" dirty="0" err="1">
                <a:effectLst/>
              </a:rPr>
              <a:t>מליארדרית</a:t>
            </a:r>
            <a:r>
              <a:rPr lang="he-IL" dirty="0">
                <a:effectLst/>
              </a:rPr>
              <a:t> מצליחה. </a:t>
            </a:r>
            <a:r>
              <a:rPr lang="he-IL" sz="1200" kern="1200" dirty="0">
                <a:solidFill>
                  <a:schemeClr val="tx1"/>
                </a:solidFill>
                <a:effectLst/>
                <a:latin typeface="+mn-lt"/>
                <a:ea typeface="+mn-ea"/>
                <a:cs typeface="+mn-cs"/>
              </a:rPr>
              <a:t>רעיון סיפור הארי פוטר עלה בה בנסיעת רכבת בין מנצ'סטר ללונדון ב-1990. באותה שנה, נפטרה אמה בגיל צעיר מטרשת נפוצה. רולינג מספרת שמות אמה השפיע מאוד על כתיבתה. </a:t>
            </a:r>
          </a:p>
          <a:p>
            <a:pPr rtl="1"/>
            <a:r>
              <a:rPr lang="he-IL" sz="1200" b="0" kern="1200" dirty="0">
                <a:solidFill>
                  <a:schemeClr val="tx1"/>
                </a:solidFill>
                <a:effectLst/>
                <a:latin typeface="+mn-lt"/>
                <a:ea typeface="+mn-ea"/>
                <a:cs typeface="+mn-cs"/>
              </a:rPr>
              <a:t>ספריה</a:t>
            </a:r>
            <a:r>
              <a:rPr lang="he-IL" sz="1200" b="0" kern="1200" baseline="0" dirty="0">
                <a:solidFill>
                  <a:schemeClr val="tx1"/>
                </a:solidFill>
                <a:effectLst/>
                <a:latin typeface="+mn-lt"/>
                <a:ea typeface="+mn-ea"/>
                <a:cs typeface="+mn-cs"/>
              </a:rPr>
              <a:t> נמכרו </a:t>
            </a:r>
            <a:r>
              <a:rPr lang="he-IL" sz="1200" b="0" kern="1200" dirty="0">
                <a:solidFill>
                  <a:schemeClr val="tx1"/>
                </a:solidFill>
                <a:effectLst/>
                <a:latin typeface="+mn-lt"/>
                <a:ea typeface="+mn-ea"/>
                <a:cs typeface="+mn-cs"/>
              </a:rPr>
              <a:t>ביותר מ- 500 מיליון עותקים ברחבי העולם. סדרת סרטים ופארק שעשועים המשיכו והגדילו את רווחיה של רולינג, והפכו אותה לסופרת מצליחה בקנה מידה עולמי. רולינג נמצאת במקום ה- 13 ברשימת הנשים העשירות בבריטניה ולפי הערכות, הונה מתקרב למיליארד דולר. מגזין </a:t>
            </a:r>
            <a:r>
              <a:rPr lang="he-IL" sz="1200" b="0" kern="1200" dirty="0" err="1">
                <a:solidFill>
                  <a:schemeClr val="tx1"/>
                </a:solidFill>
                <a:effectLst/>
                <a:latin typeface="+mn-lt"/>
                <a:ea typeface="+mn-ea"/>
                <a:cs typeface="+mn-cs"/>
              </a:rPr>
              <a:t>פורבס</a:t>
            </a:r>
            <a:r>
              <a:rPr lang="he-IL" sz="1200" b="0" kern="1200" dirty="0">
                <a:solidFill>
                  <a:schemeClr val="tx1"/>
                </a:solidFill>
                <a:effectLst/>
                <a:latin typeface="+mn-lt"/>
                <a:ea typeface="+mn-ea"/>
                <a:cs typeface="+mn-cs"/>
              </a:rPr>
              <a:t> ציין שרולינג היא האדם הראשון שהפך למיליארדר מכתיבת ספרים.</a:t>
            </a:r>
            <a:endParaRPr lang="en-US" sz="1200" b="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המידע </a:t>
            </a:r>
            <a:r>
              <a:rPr lang="he-IL" sz="1200" kern="1200" dirty="0" err="1">
                <a:solidFill>
                  <a:schemeClr val="tx1"/>
                </a:solidFill>
                <a:effectLst/>
                <a:latin typeface="+mn-lt"/>
                <a:ea typeface="+mn-ea"/>
                <a:cs typeface="+mn-cs"/>
              </a:rPr>
              <a:t>מויקיפדיה</a:t>
            </a:r>
            <a:r>
              <a:rPr lang="he-IL" sz="1200" kern="1200" dirty="0">
                <a:solidFill>
                  <a:schemeClr val="tx1"/>
                </a:solidFill>
                <a:effectLst/>
                <a:latin typeface="+mn-lt"/>
                <a:ea typeface="+mn-ea"/>
                <a:cs typeface="+mn-cs"/>
              </a:rPr>
              <a:t> ומאתר </a:t>
            </a:r>
            <a:r>
              <a:rPr lang="he-IL" sz="1200" u="sng" kern="1200" dirty="0" err="1">
                <a:solidFill>
                  <a:schemeClr val="tx1"/>
                </a:solidFill>
                <a:effectLst/>
                <a:latin typeface="+mn-lt"/>
                <a:ea typeface="+mn-ea"/>
                <a:cs typeface="+mn-cs"/>
                <a:hlinkClick r:id="rId3"/>
              </a:rPr>
              <a:t>פורבס</a:t>
            </a:r>
            <a:r>
              <a:rPr lang="he-IL" sz="1200" u="sng" kern="1200" dirty="0">
                <a:solidFill>
                  <a:schemeClr val="tx1"/>
                </a:solidFill>
                <a:effectLst/>
                <a:latin typeface="+mn-lt"/>
                <a:ea typeface="+mn-ea"/>
                <a:cs typeface="+mn-cs"/>
                <a:hlinkClick r:id="rId3"/>
              </a:rPr>
              <a:t> ישראל</a:t>
            </a:r>
            <a:r>
              <a:rPr lang="en-US" sz="1200" kern="1200" dirty="0">
                <a:solidFill>
                  <a:schemeClr val="tx1"/>
                </a:solidFill>
                <a:effectLst/>
                <a:latin typeface="+mn-lt"/>
                <a:ea typeface="+mn-ea"/>
                <a:cs typeface="+mn-cs"/>
              </a:rPr>
              <a:t> </a:t>
            </a:r>
          </a:p>
          <a:p>
            <a:endParaRPr lang="he-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הוסיפו מידע מהמערך (בנספח)</a:t>
            </a: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15</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לקוח מכתבה ב"הארץ"</a:t>
            </a:r>
            <a:r>
              <a:rPr lang="he-IL" baseline="0" dirty="0"/>
              <a:t> </a:t>
            </a:r>
            <a:r>
              <a:rPr lang="en-US" dirty="0"/>
              <a:t>http://www.haaretz.co.il/magazine/ayelet-shani/.premium-1.2081066</a:t>
            </a:r>
            <a:r>
              <a:rPr lang="he-IL" dirty="0"/>
              <a:t> </a:t>
            </a:r>
            <a:r>
              <a:rPr lang="he-IL" dirty="0" err="1"/>
              <a:t>ומויקיפדיה</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16</a:t>
            </a:fld>
            <a:endParaRPr lang="he-IL"/>
          </a:p>
        </p:txBody>
      </p:sp>
    </p:spTree>
    <p:extLst>
      <p:ext uri="{BB962C8B-B14F-4D97-AF65-F5344CB8AC3E}">
        <p14:creationId xmlns:p14="http://schemas.microsoft.com/office/powerpoint/2010/main" val="333156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effectLst/>
                <a:latin typeface="+mn-lt"/>
                <a:ea typeface="+mn-ea"/>
                <a:cs typeface="+mn-cs"/>
              </a:rPr>
              <a:t>השחקן</a:t>
            </a:r>
            <a:r>
              <a:rPr lang="he-IL" sz="1200" kern="1200" baseline="0" dirty="0">
                <a:solidFill>
                  <a:schemeClr val="tx1"/>
                </a:solidFill>
                <a:effectLst/>
                <a:latin typeface="+mn-lt"/>
                <a:ea typeface="+mn-ea"/>
                <a:cs typeface="+mn-cs"/>
              </a:rPr>
              <a:t> </a:t>
            </a:r>
            <a:r>
              <a:rPr lang="he-IL" dirty="0">
                <a:effectLst/>
              </a:rPr>
              <a:t>נורמן עיסא הוא שחקן ערבי-ישראלי ובמאי תיאטרון, בוגר בית ספר למשחק בית-צבי.</a:t>
            </a:r>
            <a:r>
              <a:rPr lang="he-IL" sz="1200" kern="1200" baseline="0" dirty="0">
                <a:solidFill>
                  <a:schemeClr val="tx1"/>
                </a:solidFill>
                <a:effectLst/>
                <a:latin typeface="+mn-lt"/>
                <a:ea typeface="+mn-ea"/>
                <a:cs typeface="+mn-cs"/>
              </a:rPr>
              <a:t> המשחק את </a:t>
            </a:r>
            <a:r>
              <a:rPr lang="he-IL" sz="1200" kern="1200" baseline="0" dirty="0" err="1">
                <a:solidFill>
                  <a:schemeClr val="tx1"/>
                </a:solidFill>
                <a:effectLst/>
                <a:latin typeface="+mn-lt"/>
                <a:ea typeface="+mn-ea"/>
                <a:cs typeface="+mn-cs"/>
              </a:rPr>
              <a:t>אמג'ד</a:t>
            </a:r>
            <a:r>
              <a:rPr lang="he-IL" sz="1200" kern="1200" baseline="0" dirty="0">
                <a:solidFill>
                  <a:schemeClr val="tx1"/>
                </a:solidFill>
                <a:effectLst/>
                <a:latin typeface="+mn-lt"/>
                <a:ea typeface="+mn-ea"/>
                <a:cs typeface="+mn-cs"/>
              </a:rPr>
              <a:t> </a:t>
            </a:r>
            <a:r>
              <a:rPr lang="he-IL" sz="1200" kern="1200" baseline="0" dirty="0" err="1">
                <a:solidFill>
                  <a:schemeClr val="tx1"/>
                </a:solidFill>
                <a:effectLst/>
                <a:latin typeface="+mn-lt"/>
                <a:ea typeface="+mn-ea"/>
                <a:cs typeface="+mn-cs"/>
              </a:rPr>
              <a:t>עליאן</a:t>
            </a:r>
            <a:r>
              <a:rPr lang="he-IL" sz="1200" kern="1200" baseline="0" dirty="0">
                <a:solidFill>
                  <a:schemeClr val="tx1"/>
                </a:solidFill>
                <a:effectLst/>
                <a:latin typeface="+mn-lt"/>
                <a:ea typeface="+mn-ea"/>
                <a:cs typeface="+mn-cs"/>
              </a:rPr>
              <a:t> בסדרה עבודה ערבית. </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a:effectLst/>
              </a:rPr>
              <a:t>עיסא מרבה להופיע על במות התיאטרון,</a:t>
            </a:r>
            <a:r>
              <a:rPr lang="he-IL" baseline="0" dirty="0">
                <a:effectLst/>
              </a:rPr>
              <a:t> </a:t>
            </a:r>
            <a:r>
              <a:rPr lang="he-IL" baseline="0" dirty="0" err="1">
                <a:effectLst/>
              </a:rPr>
              <a:t>הטלויזיה</a:t>
            </a:r>
            <a:r>
              <a:rPr lang="he-IL" baseline="0" dirty="0">
                <a:effectLst/>
              </a:rPr>
              <a:t> והוא גם מביים הצגות. </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effectLst/>
              </a:rPr>
              <a:t>זכה בפרסים, על משחקו בסדרה עבודה ערבית, על תפקידים בהצגות וכן על בימוי הצגת יחיד שלו. </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effectLst/>
              </a:rPr>
              <a:t>ב- 2013 מונה למנהל </a:t>
            </a:r>
            <a:r>
              <a:rPr lang="he-IL" baseline="0" dirty="0" err="1">
                <a:effectLst/>
              </a:rPr>
              <a:t>למנהל</a:t>
            </a:r>
            <a:r>
              <a:rPr lang="he-IL" baseline="0" dirty="0">
                <a:effectLst/>
              </a:rPr>
              <a:t> האמנותי של פסטיבל חיפה הבינלאומי להצגות ילדים.</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effectLst/>
              </a:rPr>
              <a:t>הוא </a:t>
            </a:r>
            <a:r>
              <a:rPr lang="he-IL" sz="1200" kern="1200" baseline="0" dirty="0">
                <a:solidFill>
                  <a:schemeClr val="tx1"/>
                </a:solidFill>
                <a:effectLst/>
                <a:latin typeface="+mn-lt"/>
                <a:ea typeface="+mn-ea"/>
                <a:cs typeface="+mn-cs"/>
              </a:rPr>
              <a:t>בן 46, נשוי ואב לשלושה. </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a:solidFill>
                  <a:schemeClr val="tx1"/>
                </a:solidFill>
                <a:effectLst/>
                <a:latin typeface="+mn-lt"/>
                <a:ea typeface="+mn-ea"/>
                <a:cs typeface="+mn-cs"/>
              </a:rPr>
              <a:t>לקוח מהארץ </a:t>
            </a:r>
            <a:r>
              <a:rPr lang="he-IL" sz="1200" kern="1200" baseline="0" dirty="0" err="1">
                <a:solidFill>
                  <a:schemeClr val="tx1"/>
                </a:solidFill>
                <a:effectLst/>
                <a:latin typeface="+mn-lt"/>
                <a:ea typeface="+mn-ea"/>
                <a:cs typeface="+mn-cs"/>
              </a:rPr>
              <a:t>ומויקיפדיה</a:t>
            </a:r>
            <a:endParaRPr lang="he-IL" sz="1200" kern="1200" baseline="0" dirty="0">
              <a:solidFill>
                <a:schemeClr val="tx1"/>
              </a:solidFill>
              <a:effectLst/>
              <a:latin typeface="+mn-lt"/>
              <a:ea typeface="+mn-ea"/>
              <a:cs typeface="+mn-cs"/>
            </a:endParaRPr>
          </a:p>
          <a:p>
            <a:endParaRPr lang="he-IL"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17</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18</a:t>
            </a:fld>
            <a:endParaRPr lang="he-IL"/>
          </a:p>
        </p:txBody>
      </p:sp>
    </p:spTree>
    <p:extLst>
      <p:ext uri="{BB962C8B-B14F-4D97-AF65-F5344CB8AC3E}">
        <p14:creationId xmlns:p14="http://schemas.microsoft.com/office/powerpoint/2010/main" val="101331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altLang="he-IL" sz="1200" b="1" i="0" u="none" strike="noStrike" cap="none" normalizeH="0" baseline="0" dirty="0">
                <a:ln>
                  <a:noFill/>
                </a:ln>
                <a:solidFill>
                  <a:schemeClr val="tx1"/>
                </a:solidFill>
                <a:effectLst/>
                <a:latin typeface="Arial" pitchFamily="34" charset="0"/>
                <a:ea typeface="Arial" pitchFamily="34" charset="0"/>
                <a:cs typeface="Arial" pitchFamily="34" charset="0"/>
              </a:rPr>
              <a:t>ח"כ פנינה תמנו-שטה צילום: מרים צחי</a:t>
            </a:r>
          </a:p>
          <a:p>
            <a:pPr rtl="1"/>
            <a:endParaRPr lang="he-IL" sz="1200" b="1"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היא שברה את תקרת הזכוכית כאשר נבחרה לכהן בכנסת ישראל מטעם מפלגת 'יש עתיד'. היא האישה הראשונה שהגיעה למעמד זה מקהילת יהדות אתיופיה, ובתפקידה החדש החלה מיד בעשייה למען חסרי ישע.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בתיכון למדה במסגרת תכנית למצוינות. אחר כך למדה משפטים בפקולטה למשפטים בקריה האקדמית בקריית אונו.</a:t>
            </a:r>
            <a:r>
              <a:rPr lang="he-IL" sz="1200" b="0" kern="1200" baseline="0" dirty="0">
                <a:solidFill>
                  <a:schemeClr val="tx1"/>
                </a:solidFill>
                <a:effectLst/>
                <a:latin typeface="+mn-lt"/>
                <a:ea typeface="+mn-ea"/>
                <a:cs typeface="+mn-cs"/>
              </a:rPr>
              <a:t> </a:t>
            </a:r>
            <a:r>
              <a:rPr lang="he-IL"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במקביל ללימודיה, עבדה פנינה עם נוער בסיכון, הקימה מועדון לצעירים משכונות מוחלשות, והקימה מועדון נשים למען עצמן בפתח תקווה.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היא גם אשת תקשורת שפרצה דרך בעולם התקשורת כשהייתה "האישה האתיופית הראשונה שהגישה תכנית אקטואליה חדשותית" בערוץ 1. </a:t>
            </a:r>
          </a:p>
          <a:p>
            <a:pPr rtl="1"/>
            <a:r>
              <a:rPr lang="he-IL" sz="1200" b="0" kern="1200" dirty="0">
                <a:solidFill>
                  <a:schemeClr val="tx1"/>
                </a:solidFill>
                <a:effectLst/>
                <a:latin typeface="+mn-lt"/>
                <a:ea typeface="+mn-ea"/>
                <a:cs typeface="+mn-cs"/>
              </a:rPr>
              <a:t>מעבר לחקיקה בנושאים ספציפיים, תמנו-שטה נחושה לדבריה, להעלות לתודעה הציבורית את העובדה כי מדינת ישראל רחוקה מלהיות חברה שוויונית.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"אני יודעת עם מה האדם הפשוט במדינת ישראל מתמודד ביום יום", היא אומרת ל'נשים'. "אני מכירה יותר מחברי כנסת אחרים את החסמים שיש בפניהם של עולים חדשים, ושל כלל המוחלשים בחברה. המטרה בעבודתי הפרלמנטרית היא לרדת לרזולוציה הכי נמוכה, ולשנות מציאות בחיים היום-יומיים של נשים, ילדים ואוכלוסיות מוחלשות". </a:t>
            </a:r>
            <a:endParaRPr lang="en-US" sz="1200" kern="1200" dirty="0">
              <a:solidFill>
                <a:schemeClr val="tx1"/>
              </a:solidFill>
              <a:effectLst/>
              <a:latin typeface="+mn-lt"/>
              <a:ea typeface="+mn-ea"/>
              <a:cs typeface="+mn-cs"/>
            </a:endParaRPr>
          </a:p>
          <a:p>
            <a:br>
              <a:rPr lang="he-IL" sz="1200" b="1" kern="1200" dirty="0">
                <a:solidFill>
                  <a:schemeClr val="tx1"/>
                </a:solidFill>
                <a:effectLst/>
                <a:latin typeface="+mn-lt"/>
                <a:ea typeface="+mn-ea"/>
                <a:cs typeface="+mn-cs"/>
              </a:rPr>
            </a:br>
            <a:endParaRPr kumimoji="0" lang="he-IL" altLang="he-IL" sz="2000" b="0" i="0" u="none" strike="noStrike" cap="none" normalizeH="0" baseline="0" dirty="0">
              <a:ln>
                <a:noFill/>
              </a:ln>
              <a:solidFill>
                <a:schemeClr val="tx1"/>
              </a:solidFill>
              <a:effectLst/>
              <a:latin typeface="Arial" pitchFamily="34" charset="0"/>
              <a:cs typeface="Arial" pitchFamily="34" charset="0"/>
            </a:endParaRPr>
          </a:p>
          <a:p>
            <a:pPr rtl="1"/>
            <a:r>
              <a:rPr lang="he-IL" sz="1200" b="1" kern="1200" dirty="0">
                <a:solidFill>
                  <a:schemeClr val="tx1"/>
                </a:solidFill>
                <a:effectLst/>
                <a:latin typeface="+mn-lt"/>
                <a:ea typeface="+mn-ea"/>
                <a:cs typeface="+mn-cs"/>
              </a:rPr>
              <a:t>(מתוך אתר מפלגת </a:t>
            </a:r>
            <a:r>
              <a:rPr lang="he-IL" sz="1200" b="1" u="sng" kern="1200" dirty="0">
                <a:solidFill>
                  <a:schemeClr val="tx1"/>
                </a:solidFill>
                <a:effectLst/>
                <a:latin typeface="+mn-lt"/>
                <a:ea typeface="+mn-ea"/>
                <a:cs typeface="+mn-cs"/>
                <a:hlinkClick r:id="rId3"/>
              </a:rPr>
              <a:t>יש עתיד</a:t>
            </a:r>
            <a:r>
              <a:rPr lang="en-US" sz="1200" b="1" kern="1200" dirty="0">
                <a:solidFill>
                  <a:schemeClr val="tx1"/>
                </a:solidFill>
                <a:effectLst/>
                <a:latin typeface="+mn-lt"/>
                <a:ea typeface="+mn-ea"/>
                <a:cs typeface="+mn-cs"/>
              </a:rPr>
              <a:t> </a:t>
            </a:r>
            <a:r>
              <a:rPr lang="he-IL" sz="1200" b="1" kern="1200" dirty="0">
                <a:solidFill>
                  <a:schemeClr val="tx1"/>
                </a:solidFill>
                <a:effectLst/>
                <a:latin typeface="+mn-lt"/>
                <a:ea typeface="+mn-ea"/>
                <a:cs typeface="+mn-cs"/>
              </a:rPr>
              <a:t>ומכתבה </a:t>
            </a:r>
            <a:r>
              <a:rPr lang="he-IL" sz="1200" b="1" u="sng" kern="1200" dirty="0">
                <a:solidFill>
                  <a:schemeClr val="tx1"/>
                </a:solidFill>
                <a:effectLst/>
                <a:latin typeface="+mn-lt"/>
                <a:ea typeface="+mn-ea"/>
                <a:cs typeface="+mn-cs"/>
                <a:hlinkClick r:id="rId4"/>
              </a:rPr>
              <a:t>במעריב</a:t>
            </a:r>
            <a:r>
              <a:rPr lang="he-IL" sz="1200" b="1" kern="1200" dirty="0">
                <a:solidFill>
                  <a:schemeClr val="tx1"/>
                </a:solidFill>
                <a:effectLst/>
                <a:latin typeface="+mn-lt"/>
                <a:ea typeface="+mn-ea"/>
                <a:cs typeface="+mn-cs"/>
              </a:rPr>
              <a:t> על 10 הנשים האתיופיות המשפיעות)</a:t>
            </a:r>
            <a:endParaRPr lang="en-US" sz="1200" kern="1200" dirty="0">
              <a:solidFill>
                <a:schemeClr val="tx1"/>
              </a:solidFill>
              <a:effectLst/>
              <a:latin typeface="+mn-lt"/>
              <a:ea typeface="+mn-ea"/>
              <a:cs typeface="+mn-cs"/>
            </a:endParaRPr>
          </a:p>
          <a:p>
            <a:pPr rtl="1"/>
            <a:endParaRPr lang="he-IL" sz="1200" b="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19</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הסבירו - זהו משפט שרשם חוזה המדינה, בנימין זאב הרצל בשנת 1903. כידוע הוא הגשים את חלומו ו- 44 שנים לאחר מותו הוקמה מדינת ישראל. </a:t>
            </a:r>
            <a:r>
              <a:rPr lang="he-IL" sz="1200" b="1" kern="1200" dirty="0">
                <a:solidFill>
                  <a:schemeClr val="tx1"/>
                </a:solidFill>
                <a:effectLst/>
                <a:latin typeface="+mn-lt"/>
                <a:ea typeface="+mn-ea"/>
                <a:cs typeface="+mn-cs"/>
              </a:rPr>
              <a:t>זוהי מהות השיעור שלנו היום – חלומות לעתיד ודרכים</a:t>
            </a:r>
            <a:r>
              <a:rPr lang="he-IL" sz="1200" b="1" kern="1200" baseline="0" dirty="0">
                <a:solidFill>
                  <a:schemeClr val="tx1"/>
                </a:solidFill>
                <a:effectLst/>
                <a:latin typeface="+mn-lt"/>
                <a:ea typeface="+mn-ea"/>
                <a:cs typeface="+mn-cs"/>
              </a:rPr>
              <a:t> להגשמתם</a:t>
            </a:r>
            <a:r>
              <a:rPr lang="he-IL"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r>
              <a:rPr lang="he-IL" sz="1200" b="1" u="sng" kern="1200" dirty="0">
                <a:solidFill>
                  <a:schemeClr val="tx1"/>
                </a:solidFill>
                <a:effectLst/>
                <a:latin typeface="+mn-lt"/>
                <a:ea typeface="+mn-ea"/>
                <a:cs typeface="+mn-cs"/>
              </a:rPr>
              <a:t>מידע למנחה</a:t>
            </a:r>
            <a:r>
              <a:rPr lang="he-IL" sz="1200" kern="1200" dirty="0">
                <a:solidFill>
                  <a:schemeClr val="tx1"/>
                </a:solidFill>
                <a:effectLst/>
                <a:latin typeface="+mn-lt"/>
                <a:ea typeface="+mn-ea"/>
                <a:cs typeface="+mn-cs"/>
              </a:rPr>
              <a:t>: המשפט הזה לקוח מתוך פתק נדיר שכתב חוזה המדינה ב- 1903, נמצא לאחרונה במפתיע ונמכר במכירה פומבית. הפתקה נכתבה לרב הקונסרבטיבי הראשי של ברלין באותה תקופה, שפגש בהרצל באחד הקונגרסים, והשניים התיידדו.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a:t>
            </a:fld>
            <a:endParaRPr lang="he-IL"/>
          </a:p>
        </p:txBody>
      </p:sp>
    </p:spTree>
    <p:extLst>
      <p:ext uri="{BB962C8B-B14F-4D97-AF65-F5344CB8AC3E}">
        <p14:creationId xmlns:p14="http://schemas.microsoft.com/office/powerpoint/2010/main" val="374718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20</a:t>
            </a:fld>
            <a:endParaRPr lang="he-IL"/>
          </a:p>
        </p:txBody>
      </p:sp>
    </p:spTree>
    <p:extLst>
      <p:ext uri="{BB962C8B-B14F-4D97-AF65-F5344CB8AC3E}">
        <p14:creationId xmlns:p14="http://schemas.microsoft.com/office/powerpoint/2010/main" val="8389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יאן</a:t>
            </a:r>
            <a:r>
              <a:rPr lang="he-IL" dirty="0"/>
              <a:t> קום – בן 37</a:t>
            </a:r>
            <a:r>
              <a:rPr lang="he-IL" baseline="0" dirty="0"/>
              <a:t>, אחד </a:t>
            </a:r>
            <a:r>
              <a:rPr lang="he-IL" baseline="0" dirty="0" err="1"/>
              <a:t>ממיסדי</a:t>
            </a:r>
            <a:r>
              <a:rPr lang="he-IL" baseline="0" dirty="0"/>
              <a:t> </a:t>
            </a:r>
            <a:r>
              <a:rPr lang="he-IL" dirty="0"/>
              <a:t>אפליקציית </a:t>
            </a:r>
            <a:r>
              <a:rPr lang="he-IL" dirty="0" err="1"/>
              <a:t>וואטספ</a:t>
            </a:r>
            <a:r>
              <a:rPr lang="he-IL" dirty="0"/>
              <a:t>,</a:t>
            </a:r>
            <a:r>
              <a:rPr lang="he-IL" baseline="0" dirty="0"/>
              <a:t> כיום </a:t>
            </a:r>
            <a:r>
              <a:rPr lang="he-IL" baseline="0" dirty="0" err="1"/>
              <a:t>מליארדר</a:t>
            </a:r>
            <a:r>
              <a:rPr lang="he-IL" baseline="0" dirty="0"/>
              <a:t> </a:t>
            </a:r>
          </a:p>
          <a:p>
            <a:r>
              <a:rPr lang="he-IL" dirty="0"/>
              <a:t>בנעוריו למד מחשבים תכנות לבד והתחבר </a:t>
            </a:r>
            <a:r>
              <a:rPr lang="he-IL" dirty="0" err="1"/>
              <a:t>להאקרים</a:t>
            </a:r>
            <a:r>
              <a:rPr lang="he-IL" baseline="0" dirty="0"/>
              <a:t> וחובבי טכנולוגיה</a:t>
            </a:r>
            <a:r>
              <a:rPr lang="he-IL" dirty="0"/>
              <a:t>.</a:t>
            </a:r>
            <a:r>
              <a:rPr lang="he-IL" baseline="0" dirty="0"/>
              <a:t> </a:t>
            </a:r>
            <a:r>
              <a:rPr lang="he-IL" baseline="0" dirty="0" err="1"/>
              <a:t>אימו</a:t>
            </a:r>
            <a:r>
              <a:rPr lang="he-IL" baseline="0" dirty="0"/>
              <a:t> עבדה כמנקה בארה"ב. </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a:t>לא סיים את לימודיו האקדמאיים, אלא החל לעבוד </a:t>
            </a:r>
            <a:r>
              <a:rPr lang="he-IL" baseline="0" dirty="0"/>
              <a:t>בתחום הטכנולוגיה.</a:t>
            </a:r>
            <a:r>
              <a:rPr lang="he-IL" dirty="0"/>
              <a:t> באוניברסיטה, הכיר את בריאן אקטון, שותפו </a:t>
            </a:r>
            <a:r>
              <a:rPr lang="he-IL" dirty="0" err="1"/>
              <a:t>לווטסאפ</a:t>
            </a:r>
            <a:r>
              <a:rPr lang="he-IL" baseline="0" dirty="0"/>
              <a:t> שהזמין אותו לעבוד ביאהו. </a:t>
            </a:r>
            <a:r>
              <a:rPr lang="he-IL" dirty="0"/>
              <a:t>עבד כמהנדס ביאהו והיה אחראי על תשתיות וטכנולוגיות. ביחד</a:t>
            </a:r>
            <a:r>
              <a:rPr lang="he-IL" baseline="0" dirty="0"/>
              <a:t> הם פ</a:t>
            </a:r>
            <a:r>
              <a:rPr lang="he-IL" dirty="0"/>
              <a:t>רשו מיאהו בשנת </a:t>
            </a:r>
            <a:r>
              <a:rPr lang="he-IL" b="0" dirty="0">
                <a:effectLst/>
              </a:rPr>
              <a:t>2009</a:t>
            </a:r>
            <a:r>
              <a:rPr lang="he-IL" dirty="0"/>
              <a:t>. למזלם עולם הטכנולוגיה לא קיבל אותם בזרועות פתוחות והם נדחו על ידי </a:t>
            </a:r>
            <a:r>
              <a:rPr lang="he-IL" dirty="0" err="1"/>
              <a:t>פייסבוק</a:t>
            </a:r>
            <a:r>
              <a:rPr lang="he-IL" dirty="0"/>
              <a:t> </a:t>
            </a:r>
            <a:r>
              <a:rPr lang="he-IL" dirty="0" err="1"/>
              <a:t>וטוויטר</a:t>
            </a:r>
            <a:r>
              <a:rPr lang="he-IL" dirty="0"/>
              <a:t>.</a:t>
            </a:r>
          </a:p>
          <a:p>
            <a:r>
              <a:rPr lang="he-IL" dirty="0"/>
              <a:t>אחד</a:t>
            </a:r>
            <a:r>
              <a:rPr lang="he-IL" baseline="0" dirty="0"/>
              <a:t> מהסיפורים, </a:t>
            </a:r>
            <a:r>
              <a:rPr lang="he-IL" baseline="0" dirty="0" err="1"/>
              <a:t>שקום</a:t>
            </a:r>
            <a:r>
              <a:rPr lang="he-IL" baseline="0" dirty="0"/>
              <a:t> חשב על האפליקציה כאשר היה בחדר כושר בו אסור היה לדבר במכשיר הסלולרי, והחליט שצריכה להיות אפשרות להודיע לחבריו שהוא כעת לא זמין. </a:t>
            </a:r>
          </a:p>
          <a:p>
            <a:r>
              <a:rPr lang="he-IL" baseline="0" dirty="0"/>
              <a:t>כיום הוא שווה כ- 6.8 </a:t>
            </a:r>
            <a:r>
              <a:rPr lang="he-IL" baseline="0" dirty="0" err="1"/>
              <a:t>מליארד</a:t>
            </a:r>
            <a:r>
              <a:rPr lang="he-IL" baseline="0" dirty="0"/>
              <a:t> דולר ויושב בדירקטוריון של </a:t>
            </a:r>
            <a:r>
              <a:rPr lang="he-IL" baseline="0" dirty="0" err="1"/>
              <a:t>פייסבוק</a:t>
            </a:r>
            <a:r>
              <a:rPr lang="he-IL" baseline="0" dirty="0"/>
              <a:t>.</a:t>
            </a:r>
          </a:p>
          <a:p>
            <a:endParaRPr lang="he-IL" baseline="0" dirty="0"/>
          </a:p>
          <a:p>
            <a:r>
              <a:rPr lang="he-IL" baseline="0" dirty="0"/>
              <a:t>המידע לקוח מ- </a:t>
            </a:r>
            <a:r>
              <a:rPr lang="en-US" baseline="0" dirty="0"/>
              <a:t>YNET</a:t>
            </a:r>
            <a:r>
              <a:rPr lang="he-IL" baseline="0" dirty="0"/>
              <a:t> </a:t>
            </a:r>
            <a:r>
              <a:rPr lang="he-IL" baseline="0" dirty="0" err="1"/>
              <a:t>וכלכליסט</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21</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22</a:t>
            </a:fld>
            <a:endParaRPr lang="he-IL"/>
          </a:p>
        </p:txBody>
      </p:sp>
    </p:spTree>
    <p:extLst>
      <p:ext uri="{BB962C8B-B14F-4D97-AF65-F5344CB8AC3E}">
        <p14:creationId xmlns:p14="http://schemas.microsoft.com/office/powerpoint/2010/main" val="1919730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0" kern="1200" dirty="0">
                <a:solidFill>
                  <a:schemeClr val="tx1"/>
                </a:solidFill>
                <a:effectLst/>
                <a:latin typeface="+mn-lt"/>
                <a:ea typeface="+mn-ea"/>
                <a:cs typeface="+mn-cs"/>
              </a:rPr>
              <a:t>שי </a:t>
            </a:r>
            <a:r>
              <a:rPr lang="he-IL" sz="1200" b="0" kern="1200" dirty="0" err="1">
                <a:solidFill>
                  <a:schemeClr val="tx1"/>
                </a:solidFill>
                <a:effectLst/>
                <a:latin typeface="+mn-lt"/>
                <a:ea typeface="+mn-ea"/>
                <a:cs typeface="+mn-cs"/>
              </a:rPr>
              <a:t>פירון</a:t>
            </a:r>
            <a:r>
              <a:rPr lang="he-IL" sz="1200" b="0" kern="1200" dirty="0">
                <a:solidFill>
                  <a:schemeClr val="tx1"/>
                </a:solidFill>
                <a:effectLst/>
                <a:latin typeface="+mn-lt"/>
                <a:ea typeface="+mn-ea"/>
                <a:cs typeface="+mn-cs"/>
              </a:rPr>
              <a:t> שהרי הוא שר החינוך כיום, חלם להיות שר החינוך. </a:t>
            </a:r>
          </a:p>
          <a:p>
            <a:pPr rtl="1"/>
            <a:r>
              <a:rPr lang="he-IL" sz="1200" b="0" kern="1200">
                <a:solidFill>
                  <a:schemeClr val="tx1"/>
                </a:solidFill>
                <a:effectLst/>
                <a:latin typeface="+mn-lt"/>
                <a:ea typeface="+mn-ea"/>
                <a:cs typeface="+mn-cs"/>
              </a:rPr>
              <a:t>בשנת </a:t>
            </a:r>
            <a:r>
              <a:rPr lang="he-IL" sz="1200" b="0" kern="1200" dirty="0">
                <a:solidFill>
                  <a:schemeClr val="tx1"/>
                </a:solidFill>
                <a:effectLst/>
                <a:latin typeface="+mn-lt"/>
                <a:ea typeface="+mn-ea"/>
                <a:cs typeface="+mn-cs"/>
              </a:rPr>
              <a:t>1991, בהיותו בן 26, עסק בקירוב בין דתיים לחילונים, בין היתר בהקמת מדרשת "ללכת בדרכיו". </a:t>
            </a:r>
          </a:p>
          <a:p>
            <a:pPr rtl="1"/>
            <a:r>
              <a:rPr lang="he-IL" sz="1200" kern="1200" dirty="0" err="1">
                <a:solidFill>
                  <a:schemeClr val="tx1"/>
                </a:solidFill>
                <a:effectLst/>
                <a:latin typeface="+mn-lt"/>
                <a:ea typeface="+mn-ea"/>
                <a:cs typeface="+mn-cs"/>
              </a:rPr>
              <a:t>פירון</a:t>
            </a:r>
            <a:r>
              <a:rPr lang="he-IL" sz="1200" kern="1200" dirty="0">
                <a:solidFill>
                  <a:schemeClr val="tx1"/>
                </a:solidFill>
                <a:effectLst/>
                <a:latin typeface="+mn-lt"/>
                <a:ea typeface="+mn-ea"/>
                <a:cs typeface="+mn-cs"/>
              </a:rPr>
              <a:t> פעל למען זכויות של אנשים עם מוגבלות והישיבה התיכונית בראשותו הדגישה את שילובם של תלמידים כאלה. </a:t>
            </a:r>
            <a:r>
              <a:rPr lang="he-IL" sz="1200" b="0" kern="1200" dirty="0">
                <a:solidFill>
                  <a:schemeClr val="tx1"/>
                </a:solidFill>
                <a:effectLst/>
                <a:latin typeface="+mn-lt"/>
                <a:ea typeface="+mn-ea"/>
                <a:cs typeface="+mn-cs"/>
              </a:rPr>
              <a:t>בשנת 2004 היה חבר ועדת דברת לרפורמה בחינוך בישראל ובהמשך כיהן כמנכ"ל עמותת </a:t>
            </a:r>
            <a:r>
              <a:rPr lang="he-IL" sz="1200" b="0" kern="1200" dirty="0" err="1">
                <a:solidFill>
                  <a:schemeClr val="tx1"/>
                </a:solidFill>
                <a:effectLst/>
                <a:latin typeface="+mn-lt"/>
                <a:ea typeface="+mn-ea"/>
                <a:cs typeface="+mn-cs"/>
              </a:rPr>
              <a:t>הכל</a:t>
            </a:r>
            <a:r>
              <a:rPr lang="he-IL" sz="1200" b="0" kern="1200" dirty="0">
                <a:solidFill>
                  <a:schemeClr val="tx1"/>
                </a:solidFill>
                <a:effectLst/>
                <a:latin typeface="+mn-lt"/>
                <a:ea typeface="+mn-ea"/>
                <a:cs typeface="+mn-cs"/>
              </a:rPr>
              <a:t> חינוך - תנועה הפועלת לקידום החינוך בישראל</a:t>
            </a:r>
            <a:r>
              <a:rPr lang="he-IL" sz="1200" b="1" kern="1200" dirty="0">
                <a:solidFill>
                  <a:schemeClr val="tx1"/>
                </a:solidFill>
                <a:effectLst/>
                <a:latin typeface="+mn-lt"/>
                <a:ea typeface="+mn-ea"/>
                <a:cs typeface="+mn-cs"/>
              </a:rPr>
              <a:t>. </a:t>
            </a:r>
            <a:r>
              <a:rPr lang="he-IL" sz="1200" b="0" kern="1200" dirty="0">
                <a:solidFill>
                  <a:schemeClr val="tx1"/>
                </a:solidFill>
                <a:effectLst/>
                <a:latin typeface="+mn-lt"/>
                <a:ea typeface="+mn-ea"/>
                <a:cs typeface="+mn-cs"/>
              </a:rPr>
              <a:t>ב-2012 הצטרף למפלגת "יש עתיד" בראשות יאיר לפיד</a:t>
            </a:r>
            <a:r>
              <a:rPr lang="he-IL" sz="1200" b="0" kern="1200" baseline="0" dirty="0">
                <a:solidFill>
                  <a:schemeClr val="tx1"/>
                </a:solidFill>
                <a:effectLst/>
                <a:latin typeface="+mn-lt"/>
                <a:ea typeface="+mn-ea"/>
                <a:cs typeface="+mn-cs"/>
              </a:rPr>
              <a:t> ונבחר במק</a:t>
            </a:r>
            <a:r>
              <a:rPr lang="he-IL" sz="1200" kern="1200" dirty="0">
                <a:solidFill>
                  <a:schemeClr val="tx1"/>
                </a:solidFill>
                <a:effectLst/>
                <a:latin typeface="+mn-lt"/>
                <a:ea typeface="+mn-ea"/>
                <a:cs typeface="+mn-cs"/>
              </a:rPr>
              <a:t>ום השני ברשימתה</a:t>
            </a:r>
            <a:r>
              <a:rPr lang="he-IL" sz="1200" kern="1200" baseline="0" dirty="0">
                <a:solidFill>
                  <a:schemeClr val="tx1"/>
                </a:solidFill>
                <a:effectLst/>
                <a:latin typeface="+mn-lt"/>
                <a:ea typeface="+mn-ea"/>
                <a:cs typeface="+mn-cs"/>
              </a:rPr>
              <a:t> ל</a:t>
            </a:r>
            <a:r>
              <a:rPr lang="he-IL" sz="1200" kern="1200" dirty="0">
                <a:solidFill>
                  <a:schemeClr val="tx1"/>
                </a:solidFill>
                <a:effectLst/>
                <a:latin typeface="+mn-lt"/>
                <a:ea typeface="+mn-ea"/>
                <a:cs typeface="+mn-cs"/>
              </a:rPr>
              <a:t>כנסת. </a:t>
            </a:r>
            <a:r>
              <a:rPr lang="he-IL" sz="1200" kern="1200" dirty="0" err="1">
                <a:solidFill>
                  <a:schemeClr val="tx1"/>
                </a:solidFill>
                <a:effectLst/>
                <a:latin typeface="+mn-lt"/>
                <a:ea typeface="+mn-ea"/>
                <a:cs typeface="+mn-cs"/>
              </a:rPr>
              <a:t>פירון</a:t>
            </a:r>
            <a:r>
              <a:rPr lang="he-IL" sz="1200" kern="1200" dirty="0">
                <a:solidFill>
                  <a:schemeClr val="tx1"/>
                </a:solidFill>
                <a:effectLst/>
                <a:latin typeface="+mn-lt"/>
                <a:ea typeface="+mn-ea"/>
                <a:cs typeface="+mn-cs"/>
              </a:rPr>
              <a:t> משתייך לזרם האורתודוקסיה המודרנית בציונות הדתית</a:t>
            </a:r>
            <a:endParaRPr lang="en-US" sz="1200" b="1" kern="1200" dirty="0">
              <a:solidFill>
                <a:schemeClr val="tx1"/>
              </a:solidFill>
              <a:effectLst/>
              <a:latin typeface="+mn-lt"/>
              <a:ea typeface="+mn-ea"/>
              <a:cs typeface="+mn-cs"/>
            </a:endParaRPr>
          </a:p>
          <a:p>
            <a:pPr rtl="1"/>
            <a:endParaRPr lang="he-IL" sz="1200" b="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המידע לקוח </a:t>
            </a:r>
            <a:r>
              <a:rPr lang="he-IL" sz="1200" b="1" kern="1200" dirty="0" err="1">
                <a:solidFill>
                  <a:schemeClr val="tx1"/>
                </a:solidFill>
                <a:effectLst/>
                <a:latin typeface="+mn-lt"/>
                <a:ea typeface="+mn-ea"/>
                <a:cs typeface="+mn-cs"/>
              </a:rPr>
              <a:t>מהפייסבוק</a:t>
            </a:r>
            <a:r>
              <a:rPr lang="he-IL" sz="1200" b="1" kern="1200" dirty="0">
                <a:solidFill>
                  <a:schemeClr val="tx1"/>
                </a:solidFill>
                <a:effectLst/>
                <a:latin typeface="+mn-lt"/>
                <a:ea typeface="+mn-ea"/>
                <a:cs typeface="+mn-cs"/>
              </a:rPr>
              <a:t> של השר </a:t>
            </a:r>
            <a:r>
              <a:rPr lang="he-IL" sz="1200" b="1" kern="1200" dirty="0" err="1">
                <a:solidFill>
                  <a:schemeClr val="tx1"/>
                </a:solidFill>
                <a:effectLst/>
                <a:latin typeface="+mn-lt"/>
                <a:ea typeface="+mn-ea"/>
                <a:cs typeface="+mn-cs"/>
              </a:rPr>
              <a:t>פירון</a:t>
            </a:r>
            <a:r>
              <a:rPr lang="he-IL" sz="1200" b="1" kern="1200" dirty="0">
                <a:solidFill>
                  <a:schemeClr val="tx1"/>
                </a:solidFill>
                <a:effectLst/>
                <a:latin typeface="+mn-lt"/>
                <a:ea typeface="+mn-ea"/>
                <a:cs typeface="+mn-cs"/>
              </a:rPr>
              <a:t>, ומאתר מפלגת "</a:t>
            </a:r>
            <a:r>
              <a:rPr lang="he-IL" sz="1200" b="1" u="sng" kern="1200" dirty="0">
                <a:solidFill>
                  <a:schemeClr val="tx1"/>
                </a:solidFill>
                <a:effectLst/>
                <a:latin typeface="+mn-lt"/>
                <a:ea typeface="+mn-ea"/>
                <a:cs typeface="+mn-cs"/>
                <a:hlinkClick r:id="rId3"/>
              </a:rPr>
              <a:t>יש עתיד</a:t>
            </a:r>
            <a:r>
              <a:rPr lang="he-IL" sz="1200" b="1" kern="1200" dirty="0">
                <a:solidFill>
                  <a:schemeClr val="tx1"/>
                </a:solidFill>
                <a:effectLst/>
                <a:latin typeface="+mn-lt"/>
                <a:ea typeface="+mn-ea"/>
                <a:cs typeface="+mn-cs"/>
              </a:rPr>
              <a:t>" ומאתר</a:t>
            </a:r>
            <a:r>
              <a:rPr lang="he-IL" sz="1200" b="1" kern="1200" baseline="0" dirty="0">
                <a:solidFill>
                  <a:schemeClr val="tx1"/>
                </a:solidFill>
                <a:effectLst/>
                <a:latin typeface="+mn-lt"/>
                <a:ea typeface="+mn-ea"/>
                <a:cs typeface="+mn-cs"/>
              </a:rPr>
              <a:t> מאקו </a:t>
            </a:r>
            <a:r>
              <a:rPr lang="en-US" sz="1200" b="1" kern="1200" baseline="0" dirty="0">
                <a:solidFill>
                  <a:schemeClr val="tx1"/>
                </a:solidFill>
                <a:effectLst/>
                <a:latin typeface="+mn-lt"/>
                <a:ea typeface="+mn-ea"/>
                <a:cs typeface="+mn-cs"/>
              </a:rPr>
              <a:t>http://www.mako.co.il/news-israel/education/Article-f24d0f7aa9d8041004.htm</a:t>
            </a:r>
            <a:r>
              <a:rPr lang="he-IL" sz="1200" b="1" kern="1200" baseline="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rtl="1"/>
            <a:endParaRPr lang="he-IL" sz="1200" b="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הוסיפו מידע מהמערך (בנספח)</a:t>
            </a: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23</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המידע </a:t>
            </a:r>
            <a:r>
              <a:rPr lang="he-IL" dirty="0" err="1"/>
              <a:t>מויקיפדיה</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24</a:t>
            </a:fld>
            <a:endParaRPr lang="he-IL"/>
          </a:p>
        </p:txBody>
      </p:sp>
    </p:spTree>
    <p:extLst>
      <p:ext uri="{BB962C8B-B14F-4D97-AF65-F5344CB8AC3E}">
        <p14:creationId xmlns:p14="http://schemas.microsoft.com/office/powerpoint/2010/main" val="974769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עדה יונת (נולדה ב-22 ביוני 1939) היא ביוכימאית ישראלית, פרופסור מן המניין במכון ויצמן למדע, המתמחה בקריסטלוגרפיה של חלבונים. מחקריה עוסקים במבנהו ובפעולתו של </a:t>
            </a:r>
            <a:r>
              <a:rPr lang="he-IL" dirty="0" err="1"/>
              <a:t>הריבוזום</a:t>
            </a:r>
            <a:r>
              <a:rPr lang="he-IL" dirty="0"/>
              <a:t>. כלת פרס נובל לכימיה לשנת 2009.</a:t>
            </a:r>
          </a:p>
          <a:p>
            <a:endParaRPr lang="he-IL" dirty="0"/>
          </a:p>
          <a:p>
            <a:r>
              <a:rPr lang="he-IL" dirty="0"/>
              <a:t>לאחר שירותה הצבאי, החלה בלימודים באוניברסיטה העברית בירושלים, ולמדה לתואר בוגר בכימיה ותואר מוסמך בביוכימיה, ולאחר מכן קיבלה תואר דוקטור בהצטיינות במכון ויצמן למדע. יצאה לפוסט-דוקטורט בארצות הברית. לאחר שובה לישראל החלה לעבוד כחוקרת במכון ויצמן למדע, שם היא עובדת עד היום.</a:t>
            </a:r>
          </a:p>
          <a:p>
            <a:endParaRPr lang="he-IL" dirty="0"/>
          </a:p>
          <a:p>
            <a:r>
              <a:rPr lang="he-IL" b="1" dirty="0"/>
              <a:t>"לא ידעתי שיש מקצוע שקוראים לו מדען. </a:t>
            </a:r>
            <a:r>
              <a:rPr lang="he-IL" dirty="0"/>
              <a:t>חשבתי שלומדים מדע באוניברסיטה אבל אחר כך הולכים לעבוד בכל מיני מעבדות, בתי חולים, בתי חרושת… גם ידעתי שצריך ללמוד כדי להיות מורים בתיכון. בזמן הצבא למדתי בערב בשביל שיהיה לי מקצוע, וכבר הייתי מורה בבית ספר עממי – ידעתי שאם אני רוצה להיות מורה בתיכון אני צריכה עוד תעודה. אבל </a:t>
            </a:r>
            <a:r>
              <a:rPr lang="he-IL" b="1" dirty="0"/>
              <a:t>לא ידעתי שיש אנשים שבאים לעבודה, עושים את מה שמעניין אותם בכיף, ועוד מקבלים על זה משכורת."</a:t>
            </a:r>
          </a:p>
          <a:p>
            <a:endParaRPr lang="he-IL" dirty="0"/>
          </a:p>
          <a:p>
            <a:r>
              <a:rPr lang="he-IL" dirty="0"/>
              <a:t>היא חברה במועצה להשכלה גבוהה, באקדמיה הלאומית הישראלית למדעים, חברה זרה של האקדמיה האמריקאית לאמנויות ולמדעים ובאקדמיה האירופית למדעים ולאמנויות.</a:t>
            </a:r>
          </a:p>
          <a:p>
            <a:endParaRPr lang="he-IL" dirty="0"/>
          </a:p>
          <a:p>
            <a:r>
              <a:rPr lang="he-IL" dirty="0"/>
              <a:t>המידע לקוח </a:t>
            </a:r>
            <a:r>
              <a:rPr lang="he-IL" dirty="0" err="1"/>
              <a:t>מויקפדיה</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25</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לאחר הדיון הסבירו:</a:t>
            </a:r>
          </a:p>
          <a:p>
            <a:pPr rtl="1"/>
            <a:r>
              <a:rPr lang="he-IL" sz="1200" kern="1200" dirty="0">
                <a:solidFill>
                  <a:schemeClr val="tx1"/>
                </a:solidFill>
                <a:effectLst/>
                <a:latin typeface="+mn-lt"/>
                <a:ea typeface="+mn-ea"/>
                <a:cs typeface="+mn-cs"/>
              </a:rPr>
              <a:t>כאמור, הסיפורים שאתם רשמתם התבססו על מידע חלקי בלבד. רציתי לשמוע מכם מה אתם חושבים על הדמויות, לאן עתידם ייקח אותם ולספר לכם שהעתיד שלהם היה הרבה יותר טוב מאשר הסיפור הראשוני שקיבלתם.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ראינו שאנשים שהתחלת החיים שלהם לא תמיד הייתה פשוטה, הצליחו לממש את חלומות הילדות שלהם ולתרגמם למציאות. אלו אנשים שהעזו לממש את החלום שלהם. יש אין-ספור חלומות שאפשר לחלום. אין חוקים או הנחיות מה צריך ומה אסור. גם לא צריך לפחד האם החלום שלכם מעשי וגם לא צריך להיבהל מהאפשרות שתנסו להגשים אותו ותגלו שהוא לא מתאים לכם. זה מה שיפה בחלומות – אף אחד לא דורש מכם לתת דין וחשבון מה אתם חולמים והאם הגשמתם את החלום.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26</a:t>
            </a:fld>
            <a:endParaRPr lang="he-IL"/>
          </a:p>
        </p:txBody>
      </p:sp>
    </p:spTree>
    <p:extLst>
      <p:ext uri="{BB962C8B-B14F-4D97-AF65-F5344CB8AC3E}">
        <p14:creationId xmlns:p14="http://schemas.microsoft.com/office/powerpoint/2010/main" val="97476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הפנו אותם שוב לפתק שרשמו עם החלום שלהם מתחילת השיעור. שאלו אם יש להם מחשבות נוספות / רעיונות נוספים לחלומות. הם יכולים לשנות / להוסיף לפתק.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27</a:t>
            </a:fld>
            <a:endParaRPr lang="he-IL"/>
          </a:p>
        </p:txBody>
      </p:sp>
    </p:spTree>
    <p:extLst>
      <p:ext uri="{BB962C8B-B14F-4D97-AF65-F5344CB8AC3E}">
        <p14:creationId xmlns:p14="http://schemas.microsoft.com/office/powerpoint/2010/main" val="142509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כישלונות</a:t>
            </a:r>
            <a:r>
              <a:rPr lang="he-IL" sz="1200" b="1" kern="1200" baseline="0" dirty="0">
                <a:solidFill>
                  <a:schemeClr val="tx1"/>
                </a:solidFill>
                <a:effectLst/>
                <a:latin typeface="+mn-lt"/>
                <a:ea typeface="+mn-ea"/>
                <a:cs typeface="+mn-cs"/>
              </a:rPr>
              <a:t> מפורסמים: </a:t>
            </a:r>
            <a:r>
              <a:rPr lang="en-US" sz="1200" b="0" kern="1200" baseline="0" dirty="0">
                <a:solidFill>
                  <a:schemeClr val="tx1"/>
                </a:solidFill>
                <a:effectLst/>
                <a:latin typeface="+mn-lt"/>
                <a:ea typeface="+mn-ea"/>
                <a:cs typeface="+mn-cs"/>
              </a:rPr>
              <a:t>https://www.youtube.com/watch?v=XF4p32tdIJU</a:t>
            </a:r>
            <a:r>
              <a:rPr lang="he-IL" sz="1200" b="0" kern="1200" baseline="0" dirty="0">
                <a:solidFill>
                  <a:schemeClr val="tx1"/>
                </a:solidFill>
                <a:effectLst/>
                <a:latin typeface="+mn-lt"/>
                <a:ea typeface="+mn-ea"/>
                <a:cs typeface="+mn-cs"/>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הסרט מתאים יותר לכיתות הגבוהות</a:t>
            </a:r>
            <a:r>
              <a:rPr lang="he-IL" sz="1200" kern="1200" dirty="0">
                <a:solidFill>
                  <a:schemeClr val="tx1"/>
                </a:solidFill>
                <a:effectLst/>
                <a:latin typeface="+mn-lt"/>
                <a:ea typeface="+mn-ea"/>
                <a:cs typeface="+mn-cs"/>
              </a:rPr>
              <a:t>. תוכלו להחליט </a:t>
            </a:r>
            <a:r>
              <a:rPr lang="he-IL" sz="1200" kern="1200" baseline="0" dirty="0">
                <a:solidFill>
                  <a:schemeClr val="tx1"/>
                </a:solidFill>
                <a:effectLst/>
                <a:latin typeface="+mn-lt"/>
                <a:ea typeface="+mn-ea"/>
                <a:cs typeface="+mn-cs"/>
              </a:rPr>
              <a:t>אם כדאי להקרינו או לדלג עליו בהתאם לזמן שנותר ולעניין בכיתה. </a:t>
            </a:r>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כדאי להקרין </a:t>
            </a:r>
            <a:r>
              <a:rPr lang="he-IL" sz="1200" b="1" kern="1200" dirty="0">
                <a:solidFill>
                  <a:schemeClr val="tx1"/>
                </a:solidFill>
                <a:effectLst/>
                <a:latin typeface="+mn-lt"/>
                <a:ea typeface="+mn-ea"/>
                <a:cs typeface="+mn-cs"/>
              </a:rPr>
              <a:t>רק חלק מהדמויות</a:t>
            </a:r>
            <a:r>
              <a:rPr lang="he-IL" sz="1200" kern="1200" dirty="0">
                <a:solidFill>
                  <a:schemeClr val="tx1"/>
                </a:solidFill>
                <a:effectLst/>
                <a:latin typeface="+mn-lt"/>
                <a:ea typeface="+mn-ea"/>
                <a:cs typeface="+mn-cs"/>
              </a:rPr>
              <a:t>. רצוי לעצור לפני הדמות ולשאול אם הם יכולים לנחש מי הדמות ומה היא עושה היום. </a:t>
            </a:r>
            <a:endParaRPr lang="en-US" sz="1200" kern="1200" dirty="0">
              <a:solidFill>
                <a:schemeClr val="tx1"/>
              </a:solidFill>
              <a:effectLst/>
              <a:latin typeface="+mn-lt"/>
              <a:ea typeface="+mn-ea"/>
              <a:cs typeface="+mn-cs"/>
            </a:endParaRPr>
          </a:p>
          <a:p>
            <a:endParaRPr lang="he-IL" baseline="0" dirty="0"/>
          </a:p>
          <a:p>
            <a:r>
              <a:rPr lang="he-IL" baseline="0" dirty="0"/>
              <a:t>בסיום שאלו – האם הפתיעו אתכם הסיפורים של האנשים הללו? מה היה מפתיע?</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28</a:t>
            </a:fld>
            <a:endParaRPr lang="he-IL"/>
          </a:p>
        </p:txBody>
      </p:sp>
    </p:spTree>
    <p:extLst>
      <p:ext uri="{BB962C8B-B14F-4D97-AF65-F5344CB8AC3E}">
        <p14:creationId xmlns:p14="http://schemas.microsoft.com/office/powerpoint/2010/main" val="3138886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הסתכלו שוב על החלום שרשמתם. האם אתם רוצים להוסיף או לשנות שוב?</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כעת, אנחנו רוצים לדבר על החלומות שלכם.</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מי רוצה לשתף בחלום שלו? (למנחה: אל תחייבו תלמידים לשתף. כדי לא להביך אותם)</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האם נזכרתם או חשבתם על רעיונות נוספים במהלך השיעור? מה גרם לכם לעשות זאת?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באיזו מידה הסיפורים שהכרתם היום מעוררים בכם השראה להגשמת חלום משלכם?</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האם ישנם אנשים שמעוררים בכם השראה ולא הוזכרו בשיעור? מי הם? במה הם מעוררים בכם השראה?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29</a:t>
            </a:fld>
            <a:endParaRPr lang="he-IL"/>
          </a:p>
        </p:txBody>
      </p:sp>
    </p:spTree>
    <p:extLst>
      <p:ext uri="{BB962C8B-B14F-4D97-AF65-F5344CB8AC3E}">
        <p14:creationId xmlns:p14="http://schemas.microsoft.com/office/powerpoint/2010/main" val="142509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dirty="0" err="1"/>
              <a:t>הקינו</a:t>
            </a:r>
            <a:r>
              <a:rPr lang="he-IL" b="0" baseline="0" dirty="0"/>
              <a:t> את הסרטון  </a:t>
            </a:r>
            <a:r>
              <a:rPr lang="en-US" b="0" baseline="0" dirty="0"/>
              <a:t>https://www.youtube.com/watch?v=gWDmau1Vbxs</a:t>
            </a:r>
            <a:r>
              <a:rPr lang="he-IL" b="0" baseline="0" dirty="0"/>
              <a:t> </a:t>
            </a:r>
            <a:endParaRPr lang="he-IL" b="0"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שאלו</a:t>
            </a:r>
            <a:r>
              <a:rPr lang="he-IL" sz="1200" kern="1200" baseline="0" dirty="0">
                <a:solidFill>
                  <a:schemeClr val="tx1"/>
                </a:solidFill>
                <a:effectLst/>
                <a:latin typeface="+mn-lt"/>
                <a:ea typeface="+mn-ea"/>
                <a:cs typeface="+mn-cs"/>
              </a:rPr>
              <a:t> – מי מכיר את מייקל ג'ורדן. </a:t>
            </a:r>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ספרו שמייקל </a:t>
            </a:r>
            <a:r>
              <a:rPr lang="he-IL" sz="1200" kern="1200" dirty="0" err="1">
                <a:solidFill>
                  <a:schemeClr val="tx1"/>
                </a:solidFill>
                <a:effectLst/>
                <a:latin typeface="+mn-lt"/>
                <a:ea typeface="+mn-ea"/>
                <a:cs typeface="+mn-cs"/>
              </a:rPr>
              <a:t>גו'רדן</a:t>
            </a:r>
            <a:r>
              <a:rPr lang="he-IL" sz="1200" kern="1200" dirty="0">
                <a:solidFill>
                  <a:schemeClr val="tx1"/>
                </a:solidFill>
                <a:effectLst/>
                <a:latin typeface="+mn-lt"/>
                <a:ea typeface="+mn-ea"/>
                <a:cs typeface="+mn-cs"/>
              </a:rPr>
              <a:t> שנקרא "הוד </a:t>
            </a:r>
            <a:r>
              <a:rPr lang="he-IL" sz="1200" kern="1200" dirty="0" err="1">
                <a:solidFill>
                  <a:schemeClr val="tx1"/>
                </a:solidFill>
                <a:effectLst/>
                <a:latin typeface="+mn-lt"/>
                <a:ea typeface="+mn-ea"/>
                <a:cs typeface="+mn-cs"/>
              </a:rPr>
              <a:t>אוויריותו</a:t>
            </a:r>
            <a:r>
              <a:rPr lang="he-IL" sz="1200" kern="1200" dirty="0">
                <a:solidFill>
                  <a:schemeClr val="tx1"/>
                </a:solidFill>
                <a:effectLst/>
                <a:latin typeface="+mn-lt"/>
                <a:ea typeface="+mn-ea"/>
                <a:cs typeface="+mn-cs"/>
              </a:rPr>
              <a:t>",</a:t>
            </a:r>
            <a:r>
              <a:rPr lang="he-IL" sz="1200" kern="1200" baseline="0" dirty="0">
                <a:solidFill>
                  <a:schemeClr val="tx1"/>
                </a:solidFill>
                <a:effectLst/>
                <a:latin typeface="+mn-lt"/>
                <a:ea typeface="+mn-ea"/>
                <a:cs typeface="+mn-cs"/>
              </a:rPr>
              <a:t> וכוכב בתחום הכדורסל, </a:t>
            </a:r>
            <a:r>
              <a:rPr lang="he-IL" sz="1200" kern="1200" dirty="0">
                <a:solidFill>
                  <a:schemeClr val="tx1"/>
                </a:solidFill>
                <a:effectLst/>
                <a:latin typeface="+mn-lt"/>
                <a:ea typeface="+mn-ea"/>
                <a:cs typeface="+mn-cs"/>
              </a:rPr>
              <a:t>היה נמוך יחסית כשהיה ילד. הוא היה כוכב כדור בסיס אבל רצה לשחק כדורסל. בגלל גובהו הנמוך יחסית הוא לא התקבל לנבחרת הכדורסל. המאמן שלו רוד תורן. הוא גם אמר עליו ב- 1984 (בשנות ה- 30 לחייו) ש"הלוואי שהוא היה 2.10 מטר, אבל הוא לא... מייקל ג'ורדן לא הולך לשנות את פני הארגון שלנו לחלוטין ולעולם גם לא אדרוש ממנו לעשות זאת. הוא שחקן התקפי טוב מאוד, אבל לא כזה שיכול לשלוט בליגה".</a:t>
            </a:r>
            <a:endParaRPr lang="en-US" sz="1200" kern="1200" dirty="0">
              <a:solidFill>
                <a:schemeClr val="tx1"/>
              </a:solidFill>
              <a:effectLst/>
              <a:latin typeface="+mn-lt"/>
              <a:ea typeface="+mn-ea"/>
              <a:cs typeface="+mn-cs"/>
            </a:endParaRPr>
          </a:p>
          <a:p>
            <a:endParaRPr lang="he-IL" dirty="0"/>
          </a:p>
          <a:p>
            <a:endParaRPr lang="he-IL" b="1" dirty="0"/>
          </a:p>
          <a:p>
            <a:r>
              <a:rPr lang="he-IL" b="1" dirty="0"/>
              <a:t>שאלו – מה ניתן</a:t>
            </a:r>
            <a:r>
              <a:rPr lang="he-IL" b="1" baseline="0" dirty="0"/>
              <a:t> ללמוד מהסיפור שלו?</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מסיפורו של מייקל ג'ורדן, אנו יכולים ללמוד שגם כאשר הדרך רצופה בקשיים ואף </a:t>
            </a:r>
            <a:r>
              <a:rPr lang="he-IL" sz="1200" kern="1200" dirty="0" err="1">
                <a:solidFill>
                  <a:schemeClr val="tx1"/>
                </a:solidFill>
                <a:effectLst/>
                <a:latin typeface="+mn-lt"/>
                <a:ea typeface="+mn-ea"/>
                <a:cs typeface="+mn-cs"/>
              </a:rPr>
              <a:t>בכשלונות</a:t>
            </a:r>
            <a:r>
              <a:rPr lang="he-IL" sz="1200" kern="1200" dirty="0">
                <a:solidFill>
                  <a:schemeClr val="tx1"/>
                </a:solidFill>
                <a:effectLst/>
                <a:latin typeface="+mn-lt"/>
                <a:ea typeface="+mn-ea"/>
                <a:cs typeface="+mn-cs"/>
              </a:rPr>
              <a:t>, גם כאשר דבר שאינו בשליטתנו כמו הגובה, מונע </a:t>
            </a:r>
            <a:r>
              <a:rPr lang="he-IL" sz="1200" kern="1200" dirty="0" err="1">
                <a:solidFill>
                  <a:schemeClr val="tx1"/>
                </a:solidFill>
                <a:effectLst/>
                <a:latin typeface="+mn-lt"/>
                <a:ea typeface="+mn-ea"/>
                <a:cs typeface="+mn-cs"/>
              </a:rPr>
              <a:t>מאיתנו</a:t>
            </a:r>
            <a:r>
              <a:rPr lang="he-IL" sz="1200" kern="1200" dirty="0">
                <a:solidFill>
                  <a:schemeClr val="tx1"/>
                </a:solidFill>
                <a:effectLst/>
                <a:latin typeface="+mn-lt"/>
                <a:ea typeface="+mn-ea"/>
                <a:cs typeface="+mn-cs"/>
              </a:rPr>
              <a:t> לעשות את מה שאנחנו רוצים, וגם כאשר אנשים שמים בפנינו מכשולים - אם במילים "אתה לא מוצלח" ואם בסגירת דלתות (לא מקבלים לעבודה למשל) – עדין אנחנו צריכים להאמין בעצמינו. תמיד ניתן לפנות לדרך אחרת, לנסות להיכנס בעד דלת שונה. העיקר שנמשיך להאמין שאנו ראויים להצליח ולהגשים את החלום שלנו.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3</a:t>
            </a:fld>
            <a:endParaRPr lang="he-IL"/>
          </a:p>
        </p:txBody>
      </p:sp>
    </p:spTree>
    <p:extLst>
      <p:ext uri="{BB962C8B-B14F-4D97-AF65-F5344CB8AC3E}">
        <p14:creationId xmlns:p14="http://schemas.microsoft.com/office/powerpoint/2010/main" val="2035467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גם היום, כתלמידים, אנו יכולים לעשות צעדים קטנים לטובת החלומות שלנו. בואו ננסה לסייע לתלמידים שהציגו את חלומותיהם במחשבה משותפת על הדרכים האפשריות להגשמת חלומותיהם. מה עליהם לעשות? הנה מספר דוגמאות: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אם תלמיד/ה רוצה להיות שחקן/</a:t>
            </a:r>
            <a:r>
              <a:rPr lang="he-IL" sz="1200" kern="1200" dirty="0" err="1">
                <a:solidFill>
                  <a:schemeClr val="tx1"/>
                </a:solidFill>
                <a:effectLst/>
                <a:latin typeface="+mn-lt"/>
                <a:ea typeface="+mn-ea"/>
                <a:cs typeface="+mn-cs"/>
              </a:rPr>
              <a:t>נית</a:t>
            </a:r>
            <a:r>
              <a:rPr lang="he-IL" sz="1200" kern="1200" dirty="0">
                <a:solidFill>
                  <a:schemeClr val="tx1"/>
                </a:solidFill>
                <a:effectLst/>
                <a:latin typeface="+mn-lt"/>
                <a:ea typeface="+mn-ea"/>
                <a:cs typeface="+mn-cs"/>
              </a:rPr>
              <a:t> כדורגל מקצועי צריך להתאמן הרבה, אולי לשחק בקבוצת נוער, אולי בעתיד להצטרף לקבוצה מקצועית...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תלמיד/ה שרוצה להיות רופא/ה – מצריך לימודים אקדמאיים שקשה להתקבל אליהם. צריך ציוני בגרות טובים... להיות תלמיד טוב....כבר מהיום! </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תלמיד/ה שרוצה להיות זמר/ת – האם לוקחת חלק במקהלת ביה"ס? האם לומדת פיתוח קול? האם מנסה להתקבל ללהקות נוער שונות?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תלמיד שרוצה להיות מעצב/ת אופנה – האם לומדת תפירה? אולי כדאי שתשתתף בחוג מתאים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חשוב להדגיש שאין חלום טוב וחלום פחות טוב, כל החלומות טובים ומוצלחים, מה שחשוב הוא להציב מטרה ולנסות להגיע אליה. גם חלומות כגון לעבוד במוסך, להיות בעל באסטה בשוק, להיות קוסמטיקאית הם טובים ביותר, כל עוד אתם עושים דבר שאתם רוצים לעשות, שאתם טובים בו ושהוא הבחירה שלכם. אנחנו כאן כדי להציג בפניכם אפשרויות נוספות, כדי שתכירו מקצועות נוספים, שאולי לא שמעתם עליהם קודם. </a:t>
            </a:r>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הסבירו, כשאני חולם היום, איני מתחייב לגבי העתיד. מותר לי לשנות את דעתי עוד עשרות פעמים. אבל חשוב להבין שחלומות לא מתגשמים מעצמם. צריך לעזור להם. ועם זה, אפשר להתחיל כבר היום!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בתקופה הקרובה תפגשו בכל שבוע אדם בוגר אחר, שיוכל אולי לסייע בידכם לחשוב על דרכים למימוש שאיפתכם.</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30</a:t>
            </a:fld>
            <a:endParaRPr lang="he-IL"/>
          </a:p>
        </p:txBody>
      </p:sp>
    </p:spTree>
    <p:extLst>
      <p:ext uri="{BB962C8B-B14F-4D97-AF65-F5344CB8AC3E}">
        <p14:creationId xmlns:p14="http://schemas.microsoft.com/office/powerpoint/2010/main" val="1581689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דברנו היום על החלומות האישיים שלכם ועל החלומות של אנשים אחרים, ראינו שאנשים שנחשבים למאוד מצליחים נכשלו בעברם והצליחו. למדנו מהם שגם אם ההתחלה לא פשוטה וגם אם נכשלים בדרך אפשר להצליח אם מתאמצים. חשוב שתדעו שחלומות לעתיד כגון אלו חשובים מאוד לחיים. חלומות משתנים, לפעמים יש מספר חלומות ולפעמים מגלים שמה שתמיד חלמנו לא באמת מתאים לנו. לא משנה – החשוב הוא שאנו מגלים דברים על עצמנו, צומחים ובונים את עצמנו לקראת החיים כבוגרים. וולט דיסני, היוצר של הדמויות המצוירות מיקי מאוס ודונלד </a:t>
            </a:r>
            <a:r>
              <a:rPr lang="he-IL" sz="1200" kern="1200" dirty="0" err="1">
                <a:solidFill>
                  <a:schemeClr val="tx1"/>
                </a:solidFill>
                <a:effectLst/>
                <a:latin typeface="+mn-lt"/>
                <a:ea typeface="+mn-ea"/>
                <a:cs typeface="+mn-cs"/>
              </a:rPr>
              <a:t>דאק</a:t>
            </a:r>
            <a:r>
              <a:rPr lang="he-IL" sz="1200" kern="1200" dirty="0">
                <a:solidFill>
                  <a:schemeClr val="tx1"/>
                </a:solidFill>
                <a:effectLst/>
                <a:latin typeface="+mn-lt"/>
                <a:ea typeface="+mn-ea"/>
                <a:cs typeface="+mn-cs"/>
              </a:rPr>
              <a:t>, נחשב לגאון שהצליח להפוך חלום לאימפריה כלכלית. וולט דיסני אמר פעם: "מי שמסוגל לחלום, מסוגל גם לבצע". </a:t>
            </a:r>
            <a:r>
              <a:rPr lang="he-IL" sz="1200" b="1" kern="1200" dirty="0">
                <a:solidFill>
                  <a:schemeClr val="tx1"/>
                </a:solidFill>
                <a:effectLst/>
                <a:latin typeface="+mn-lt"/>
                <a:ea typeface="+mn-ea"/>
                <a:cs typeface="+mn-cs"/>
              </a:rPr>
              <a:t>אז חפשו לכם חלום ולכו </a:t>
            </a:r>
            <a:r>
              <a:rPr lang="he-IL" sz="1200" b="1" kern="1200" dirty="0" err="1">
                <a:solidFill>
                  <a:schemeClr val="tx1"/>
                </a:solidFill>
                <a:effectLst/>
                <a:latin typeface="+mn-lt"/>
                <a:ea typeface="+mn-ea"/>
                <a:cs typeface="+mn-cs"/>
              </a:rPr>
              <a:t>איתו</a:t>
            </a:r>
            <a:r>
              <a:rPr lang="he-IL"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31</a:t>
            </a:fld>
            <a:endParaRPr lang="he-IL"/>
          </a:p>
        </p:txBody>
      </p:sp>
    </p:spTree>
    <p:extLst>
      <p:ext uri="{BB962C8B-B14F-4D97-AF65-F5344CB8AC3E}">
        <p14:creationId xmlns:p14="http://schemas.microsoft.com/office/powerpoint/2010/main" val="351401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a:t>למנחה</a:t>
            </a:r>
            <a:r>
              <a:rPr lang="he-IL" dirty="0"/>
              <a:t> - אם לא הוספתם את סיפורכם</a:t>
            </a:r>
            <a:r>
              <a:rPr lang="he-IL" baseline="0" dirty="0"/>
              <a:t> לסיפורי החלומות בהמשך, זה הזמן לספר את הסיפור שלכם – קצת רקע על ילדותכם, מה רציתם לעשות כשתהיו גדולים ולאן הובילו אתכם החיים. במידה שהוספתם את סיפורכם, אמרו שאתם תציגו את חלומכם הפרטי בהמשך השיעור. </a:t>
            </a:r>
            <a:endParaRPr lang="he-IL" dirty="0"/>
          </a:p>
          <a:p>
            <a:endParaRPr lang="he-IL" dirty="0"/>
          </a:p>
          <a:p>
            <a:r>
              <a:rPr lang="he-IL" dirty="0"/>
              <a:t>בשלב זה</a:t>
            </a:r>
            <a:r>
              <a:rPr lang="he-IL" baseline="0" dirty="0"/>
              <a:t> כל תלמיד יקבל פתק שעליו הוא ירשום את החלום או החלום או החלומות שלו לעתיד – מה אתם רוצים לעשות כשתהיו גדולים, כפי שמייקל ג'ורדן רצה להיות שחקן כדורסל ולא שחקן כדור בסיס. כל חלום הוא אפשרי ואין תשובות נכונות או לא רלוונטיות. </a:t>
            </a:r>
            <a:r>
              <a:rPr lang="he-IL" baseline="0" dirty="0" err="1"/>
              <a:t>הכל</a:t>
            </a:r>
            <a:r>
              <a:rPr lang="he-IL" baseline="0" dirty="0"/>
              <a:t> בסדר. כרגע אין צורך לשתף. תשמרו לעצמכם את הפתקים. בהמשך רק מי שירצה ישתף אותנו. </a:t>
            </a: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4</a:t>
            </a:fld>
            <a:endParaRPr lang="he-IL"/>
          </a:p>
        </p:txBody>
      </p:sp>
    </p:spTree>
    <p:extLst>
      <p:ext uri="{BB962C8B-B14F-4D97-AF65-F5344CB8AC3E}">
        <p14:creationId xmlns:p14="http://schemas.microsoft.com/office/powerpoint/2010/main" val="142509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פעילות</a:t>
            </a:r>
            <a:r>
              <a:rPr lang="he-IL" b="1" baseline="0" dirty="0"/>
              <a:t> – חלומות של אחרים</a:t>
            </a:r>
          </a:p>
          <a:p>
            <a:r>
              <a:rPr lang="he-IL" b="1" baseline="0" dirty="0"/>
              <a:t>(ניתן לבחור חלק מהדמויות, להוסיף ולשנות, בהתאם לזמן, לכיתה ולחיבור האישי שלכם) </a:t>
            </a:r>
          </a:p>
          <a:p>
            <a:r>
              <a:rPr lang="he-IL" baseline="0" dirty="0"/>
              <a:t>בשלב זה יש שתי אפשרויות, רצוי להתייעץ מראש עם המורה כדי להתאים את הפעילות לכיתה:</a:t>
            </a:r>
          </a:p>
          <a:p>
            <a:endParaRPr lang="he-IL" baseline="0" dirty="0"/>
          </a:p>
          <a:p>
            <a:r>
              <a:rPr lang="he-IL" b="1" baseline="0" dirty="0"/>
              <a:t>אפשרות 1: (מתאימה יותר לכיתות נמוכות)</a:t>
            </a:r>
          </a:p>
          <a:p>
            <a:r>
              <a:rPr lang="he-IL" baseline="0" dirty="0"/>
              <a:t>עבודה בקבוצות. כל קבוצה מקבלת כרטיסיה מודפסת (נספח 1 במערך) עם סיפור של דמות כלשהי. על התלמידים לחשוב יחד מה היה החלום של הדמות, מה קרה לה והאם הגשימה את חלומה. </a:t>
            </a:r>
          </a:p>
          <a:p>
            <a:pPr rtl="1"/>
            <a:r>
              <a:rPr lang="he-IL" sz="1200" kern="1200" dirty="0">
                <a:solidFill>
                  <a:schemeClr val="tx1"/>
                </a:solidFill>
                <a:effectLst/>
                <a:latin typeface="+mn-lt"/>
                <a:ea typeface="+mn-ea"/>
                <a:cs typeface="+mn-cs"/>
              </a:rPr>
              <a:t>התכנסות במליאה - הקבוצות יציגו את הסיפור שקיבלו ויספרו מה חשבו שקרה לדמות.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לאחר מכן, הסבירו שהדמויות שקיבלו הינן דמויות </a:t>
            </a:r>
            <a:r>
              <a:rPr lang="he-IL" sz="1200" kern="1200" dirty="0" err="1">
                <a:solidFill>
                  <a:schemeClr val="tx1"/>
                </a:solidFill>
                <a:effectLst/>
                <a:latin typeface="+mn-lt"/>
                <a:ea typeface="+mn-ea"/>
                <a:cs typeface="+mn-cs"/>
              </a:rPr>
              <a:t>אמיתיות</a:t>
            </a:r>
            <a:r>
              <a:rPr lang="he-IL" sz="1200" kern="1200" dirty="0">
                <a:solidFill>
                  <a:schemeClr val="tx1"/>
                </a:solidFill>
                <a:effectLst/>
                <a:latin typeface="+mn-lt"/>
                <a:ea typeface="+mn-ea"/>
                <a:cs typeface="+mn-cs"/>
              </a:rPr>
              <a:t>, וכעת תציגו בפניהם את הדמות </a:t>
            </a:r>
            <a:r>
              <a:rPr lang="he-IL" sz="1200" kern="1200" dirty="0" err="1">
                <a:solidFill>
                  <a:schemeClr val="tx1"/>
                </a:solidFill>
                <a:effectLst/>
                <a:latin typeface="+mn-lt"/>
                <a:ea typeface="+mn-ea"/>
                <a:cs typeface="+mn-cs"/>
              </a:rPr>
              <a:t>האמיתית</a:t>
            </a:r>
            <a:r>
              <a:rPr lang="he-IL" sz="1200" kern="1200" dirty="0">
                <a:solidFill>
                  <a:schemeClr val="tx1"/>
                </a:solidFill>
                <a:effectLst/>
                <a:latin typeface="+mn-lt"/>
                <a:ea typeface="+mn-ea"/>
                <a:cs typeface="+mn-cs"/>
              </a:rPr>
              <a:t>. בחנו יחד את ההבדלים בין הסיפורים של הקבוצות לסיפורים </a:t>
            </a:r>
            <a:r>
              <a:rPr lang="he-IL" sz="1200" kern="1200" dirty="0" err="1">
                <a:solidFill>
                  <a:schemeClr val="tx1"/>
                </a:solidFill>
                <a:effectLst/>
                <a:latin typeface="+mn-lt"/>
                <a:ea typeface="+mn-ea"/>
                <a:cs typeface="+mn-cs"/>
              </a:rPr>
              <a:t>האמיתיים</a:t>
            </a:r>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הדגישו שאין כאן טעויות – נכון או לא נכון, זהו לא בוחן. המטרה כאן לראות לאן הדמויות הללו באמת הגיעו מבלי לפסול את הסיפור שאתם רשמת. </a:t>
            </a:r>
            <a:endParaRPr lang="en-US" sz="1200" kern="1200" dirty="0">
              <a:solidFill>
                <a:schemeClr val="tx1"/>
              </a:solidFill>
              <a:effectLst/>
              <a:latin typeface="+mn-lt"/>
              <a:ea typeface="+mn-ea"/>
              <a:cs typeface="+mn-cs"/>
            </a:endParaRPr>
          </a:p>
          <a:p>
            <a:endParaRPr lang="he-IL" baseline="0" dirty="0"/>
          </a:p>
          <a:p>
            <a:r>
              <a:rPr lang="he-IL" b="1" baseline="0" dirty="0"/>
              <a:t>אפשרות 2: (מתאימה יותר לכיתות הגבוהות)</a:t>
            </a:r>
          </a:p>
          <a:p>
            <a:r>
              <a:rPr lang="he-IL" dirty="0"/>
              <a:t>הפעילות תתקיים במליאה.</a:t>
            </a:r>
            <a:r>
              <a:rPr lang="he-IL" baseline="0" dirty="0"/>
              <a:t> המנחה יציג את הסיפורים מהמצגת ויבקש מהתלמידים לחשוב על הסיפור של הדמויות מה היה החלום של הילד/ה, מה קרה לו/ה במהלך החיים? האם הגשים את חלומו לדעתכם?</a:t>
            </a:r>
          </a:p>
          <a:p>
            <a:r>
              <a:rPr lang="he-IL" baseline="0" dirty="0"/>
              <a:t>לאחר שהתלמידים יחשבו על הדמויות יציג המנחה את הסיפורים מהמצגת. נסו להתמקד בסיפור של הדמויות כשהיו ילדים ופחות בניחושים – מי הדמות. </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5</a:t>
            </a:fld>
            <a:endParaRPr lang="he-IL"/>
          </a:p>
        </p:txBody>
      </p:sp>
    </p:spTree>
    <p:extLst>
      <p:ext uri="{BB962C8B-B14F-4D97-AF65-F5344CB8AC3E}">
        <p14:creationId xmlns:p14="http://schemas.microsoft.com/office/powerpoint/2010/main" val="68416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6</a:t>
            </a:fld>
            <a:endParaRPr lang="he-IL"/>
          </a:p>
        </p:txBody>
      </p:sp>
    </p:spTree>
    <p:extLst>
      <p:ext uri="{BB962C8B-B14F-4D97-AF65-F5344CB8AC3E}">
        <p14:creationId xmlns:p14="http://schemas.microsoft.com/office/powerpoint/2010/main" val="9605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effectLst/>
              </a:rPr>
              <a:t>את הפריצה הגדולה עשה שלומי שבת בגיל 35, עם הלהיט "בגלל הרוח", שהלחינה אחות</a:t>
            </a:r>
            <a:r>
              <a:rPr lang="he-IL" baseline="0" dirty="0">
                <a:effectLst/>
              </a:rPr>
              <a:t>ו לאה שבת </a:t>
            </a:r>
            <a:r>
              <a:rPr lang="he-IL" dirty="0">
                <a:effectLst/>
              </a:rPr>
              <a:t>למילים של מיכה שטרית. השיר הקדים את אלבומו השני העונה לאותו השם שיצא באותה השנה. בעקבות הצלחת האלבום בכלל, והלהיט בפרט, הפך שבת לאחד מכוכבי המוזיקה הגדולים בארץ.</a:t>
            </a:r>
          </a:p>
          <a:p>
            <a:r>
              <a:rPr lang="he-IL" dirty="0">
                <a:effectLst/>
              </a:rPr>
              <a:t>לקוח </a:t>
            </a:r>
            <a:r>
              <a:rPr lang="he-IL" dirty="0" err="1">
                <a:effectLst/>
              </a:rPr>
              <a:t>מויקיפדיה</a:t>
            </a:r>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7</a:t>
            </a:fld>
            <a:endParaRPr lang="he-IL"/>
          </a:p>
        </p:txBody>
      </p:sp>
    </p:spTree>
    <p:extLst>
      <p:ext uri="{BB962C8B-B14F-4D97-AF65-F5344CB8AC3E}">
        <p14:creationId xmlns:p14="http://schemas.microsoft.com/office/powerpoint/2010/main" val="315456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8</a:t>
            </a:fld>
            <a:endParaRPr lang="he-IL"/>
          </a:p>
        </p:txBody>
      </p:sp>
    </p:spTree>
    <p:extLst>
      <p:ext uri="{BB962C8B-B14F-4D97-AF65-F5344CB8AC3E}">
        <p14:creationId xmlns:p14="http://schemas.microsoft.com/office/powerpoint/2010/main" val="368481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עו"ד כנרת בראשי - </a:t>
            </a:r>
            <a:r>
              <a:rPr lang="he-IL" sz="1200" b="1" kern="1200" dirty="0">
                <a:solidFill>
                  <a:schemeClr val="tx1"/>
                </a:solidFill>
                <a:effectLst/>
                <a:latin typeface="+mn-lt"/>
                <a:ea typeface="+mn-ea"/>
                <a:cs typeface="+mn-cs"/>
              </a:rPr>
              <a:t>אתר </a:t>
            </a:r>
            <a:r>
              <a:rPr lang="he-IL" sz="1200" b="1" u="sng" kern="1200" dirty="0">
                <a:solidFill>
                  <a:schemeClr val="tx1"/>
                </a:solidFill>
                <a:effectLst/>
                <a:latin typeface="+mn-lt"/>
                <a:ea typeface="+mn-ea"/>
                <a:cs typeface="+mn-cs"/>
                <a:hlinkClick r:id="rId3"/>
              </a:rPr>
              <a:t>דה מרקר</a:t>
            </a:r>
            <a:r>
              <a:rPr lang="he-IL" sz="1200" b="1" kern="1200" dirty="0">
                <a:solidFill>
                  <a:schemeClr val="tx1"/>
                </a:solidFill>
                <a:effectLst/>
                <a:latin typeface="+mn-lt"/>
                <a:ea typeface="+mn-ea"/>
                <a:cs typeface="+mn-cs"/>
              </a:rPr>
              <a:t> ומאתר </a:t>
            </a:r>
            <a:r>
              <a:rPr lang="he-IL" sz="1200" b="1" u="sng" kern="1200" dirty="0">
                <a:solidFill>
                  <a:schemeClr val="tx1"/>
                </a:solidFill>
                <a:effectLst/>
                <a:latin typeface="+mn-lt"/>
                <a:ea typeface="+mn-ea"/>
                <a:cs typeface="+mn-cs"/>
                <a:hlinkClick r:id="rId4"/>
              </a:rPr>
              <a:t>מרכז המרצים הישראלי</a:t>
            </a:r>
            <a:endParaRPr lang="en-US" sz="1200" b="1" kern="1200" dirty="0">
              <a:solidFill>
                <a:schemeClr val="tx1"/>
              </a:solidFill>
              <a:effectLst/>
              <a:latin typeface="+mn-lt"/>
              <a:ea typeface="+mn-ea"/>
              <a:cs typeface="+mn-cs"/>
            </a:endParaRPr>
          </a:p>
          <a:p>
            <a:pPr rtl="1"/>
            <a:endParaRPr lang="he-IL"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מתמחה בתחום הפלילי וייצוג קורבנות עבירה לצד הנחיית </a:t>
            </a:r>
            <a:r>
              <a:rPr lang="he-IL" sz="1200" b="0" kern="1200" dirty="0" err="1">
                <a:solidFill>
                  <a:schemeClr val="tx1"/>
                </a:solidFill>
                <a:effectLst/>
                <a:latin typeface="+mn-lt"/>
                <a:ea typeface="+mn-ea"/>
                <a:cs typeface="+mn-cs"/>
              </a:rPr>
              <a:t>תוכנית</a:t>
            </a:r>
            <a:r>
              <a:rPr lang="he-IL" sz="1200" b="0" kern="1200" dirty="0">
                <a:solidFill>
                  <a:schemeClr val="tx1"/>
                </a:solidFill>
                <a:effectLst/>
                <a:latin typeface="+mn-lt"/>
                <a:ea typeface="+mn-ea"/>
                <a:cs typeface="+mn-cs"/>
              </a:rPr>
              <a:t> האקטואליה שישי בחמש בערוץ הראשון עם אורי לוי.</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מגיל מאוד צעיר למדה כנרת להילחם על מה שהיא רוצה וכך החליטה להציב לעצמה מטרות ולהשיגן. היא חלמה מאז נעוריה להיות עורכת דין והגשימה את חלום הילדות שלה, לאחר שהלכה ללמוד משפטים והייתה לעורכת דין מצליחה. עו"ד בראשי ליוותה את פרשת קצב החל מיומה הראשון, עת ייצגה את המתלוננת הראשונה שזכתה לכינוי "א' מבית הנשיא". משסיימה את תפקידה כעורכת הדין המייצגת של א' מבית הנשיא, החליטה לפרוש ממקצוע עריכת הדין כתחום מרכזי וזאת בשל הביקורת הנוקבת שיש לה כלפי המערכת המשפטית. אחר כך החלה להנחות את תכנית האקטואליה "שישי בחמש" בערוץ הראשון עם אורי לוי ולהעביר הרצאות.</a:t>
            </a:r>
            <a:endParaRPr lang="en-US" sz="1200" b="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rtl="1"/>
            <a:endParaRPr lang="en-US" sz="1200" b="1" kern="1200" dirty="0">
              <a:solidFill>
                <a:schemeClr val="tx1"/>
              </a:solidFill>
              <a:effectLst/>
              <a:latin typeface="+mn-lt"/>
              <a:ea typeface="+mn-ea"/>
              <a:cs typeface="+mn-cs"/>
            </a:endParaRPr>
          </a:p>
          <a:p>
            <a:endParaRPr lang="he-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הוסיפו מידע מהמערך (בנספח)</a:t>
            </a:r>
          </a:p>
          <a:p>
            <a:endParaRPr lang="he-IL" dirty="0"/>
          </a:p>
        </p:txBody>
      </p:sp>
      <p:sp>
        <p:nvSpPr>
          <p:cNvPr id="4" name="מציין מיקום של מספר שקופית 3"/>
          <p:cNvSpPr>
            <a:spLocks noGrp="1"/>
          </p:cNvSpPr>
          <p:nvPr>
            <p:ph type="sldNum" sz="quarter" idx="10"/>
          </p:nvPr>
        </p:nvSpPr>
        <p:spPr/>
        <p:txBody>
          <a:bodyPr/>
          <a:lstStyle/>
          <a:p>
            <a:fld id="{7997721F-4647-4025-9D93-89F47F6F0A98}" type="slidenum">
              <a:rPr lang="he-IL" smtClean="0"/>
              <a:t>9</a:t>
            </a:fld>
            <a:endParaRPr lang="he-IL"/>
          </a:p>
        </p:txBody>
      </p:sp>
    </p:spTree>
    <p:extLst>
      <p:ext uri="{BB962C8B-B14F-4D97-AF65-F5344CB8AC3E}">
        <p14:creationId xmlns:p14="http://schemas.microsoft.com/office/powerpoint/2010/main" val="315456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59BDE9-E213-4692-8369-C618354E0BE2}" type="slidenum">
              <a:rPr lang="he-IL" smtClean="0"/>
              <a:t>‹#›</a:t>
            </a:fld>
            <a:endParaRPr lang="he-I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e-IL"/>
              <a:t>לחץ כדי לערוך סגנון כותרת של תבנית בסיס</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520259"/>
            <a:ext cx="2514600" cy="365125"/>
          </a:xfrm>
        </p:spPr>
        <p:txBody>
          <a:bodyPr/>
          <a:lstStyle/>
          <a:p>
            <a:fld id="{A63AA6E8-1689-4715-A7BB-D5CBAB5373B7}" type="datetimeFigureOut">
              <a:rPr lang="he-IL" smtClean="0"/>
              <a:t>כ"ה/שבט/תשע"ח</a:t>
            </a:fld>
            <a:endParaRPr lang="he-IL" dirty="0"/>
          </a:p>
        </p:txBody>
      </p:sp>
      <p:sp>
        <p:nvSpPr>
          <p:cNvPr id="5" name="Footer Placeholder 4"/>
          <p:cNvSpPr>
            <a:spLocks noGrp="1"/>
          </p:cNvSpPr>
          <p:nvPr>
            <p:ph type="ftr" sz="quarter" idx="11"/>
          </p:nvPr>
        </p:nvSpPr>
        <p:spPr>
          <a:xfrm>
            <a:off x="457199" y="6520259"/>
            <a:ext cx="3352801" cy="365125"/>
          </a:xfrm>
        </p:spPr>
        <p:txBody>
          <a:bodyPr/>
          <a:lstStyle/>
          <a:p>
            <a:endParaRPr lang="he-IL"/>
          </a:p>
        </p:txBody>
      </p:sp>
      <p:sp>
        <p:nvSpPr>
          <p:cNvPr id="6" name="Slide Number Placeholder 5"/>
          <p:cNvSpPr>
            <a:spLocks noGrp="1"/>
          </p:cNvSpPr>
          <p:nvPr>
            <p:ph type="sldNum" sz="quarter" idx="12"/>
          </p:nvPr>
        </p:nvSpPr>
        <p:spPr>
          <a:xfrm>
            <a:off x="3810000" y="6520259"/>
            <a:ext cx="1828800" cy="365125"/>
          </a:xfrm>
        </p:spPr>
        <p:txBody>
          <a:bodyPr/>
          <a:lstStyle/>
          <a:p>
            <a:fld id="{C659BDE9-E213-4692-8369-C618354E0BE2}" type="slidenum">
              <a:rPr lang="he-IL" smtClean="0"/>
              <a:t>‹#›</a:t>
            </a:fld>
            <a:endParaRPr lang="he-IL"/>
          </a:p>
        </p:txBody>
      </p:sp>
      <p:sp>
        <p:nvSpPr>
          <p:cNvPr id="8" name="Title 7"/>
          <p:cNvSpPr>
            <a:spLocks noGrp="1"/>
          </p:cNvSpPr>
          <p:nvPr>
            <p:ph type="title"/>
          </p:nvPr>
        </p:nvSpPr>
        <p:spPr>
          <a:xfrm>
            <a:off x="1763688" y="5229200"/>
            <a:ext cx="6512511" cy="1143000"/>
          </a:xfrm>
        </p:spPr>
        <p:txBody>
          <a:bodyPr/>
          <a:lstStyle>
            <a:lvl1pPr marL="0" indent="0">
              <a:buNone/>
              <a:defRPr sz="3200">
                <a:effectLst>
                  <a:reflection blurRad="6350" stA="29000" endPos="14000" dir="5400000" sy="-100000" algn="bl" rotWithShape="0"/>
                </a:effectLst>
                <a:latin typeface="Arial" panose="020B0604020202020204" pitchFamily="34" charset="0"/>
                <a:cs typeface="Arial" panose="020B0604020202020204" pitchFamily="34" charset="0"/>
              </a:defRPr>
            </a:lvl1pPr>
          </a:lstStyle>
          <a:p>
            <a:r>
              <a:rPr lang="he-IL" dirty="0"/>
              <a:t>לחץ כדי לערוך סגנון כותרת של תבנית בסיס</a:t>
            </a:r>
            <a:endParaRPr lang="en-US" dirty="0"/>
          </a:p>
        </p:txBody>
      </p:sp>
      <p:sp>
        <p:nvSpPr>
          <p:cNvPr id="10" name="Content Placeholder 9"/>
          <p:cNvSpPr>
            <a:spLocks noGrp="1"/>
          </p:cNvSpPr>
          <p:nvPr>
            <p:ph sz="quarter" idx="13"/>
          </p:nvPr>
        </p:nvSpPr>
        <p:spPr>
          <a:xfrm>
            <a:off x="395536" y="908720"/>
            <a:ext cx="8352928" cy="4209648"/>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11" name="Text Placeholder 3"/>
          <p:cNvSpPr>
            <a:spLocks noGrp="1"/>
          </p:cNvSpPr>
          <p:nvPr>
            <p:ph type="body" sz="half" idx="2"/>
          </p:nvPr>
        </p:nvSpPr>
        <p:spPr>
          <a:xfrm>
            <a:off x="395536" y="188640"/>
            <a:ext cx="8374634" cy="720080"/>
          </a:xfrm>
        </p:spPr>
        <p:txBody>
          <a:bodyPr anchor="b">
            <a:noAutofit/>
          </a:bodyPr>
          <a:lstStyle>
            <a:lvl1pPr marL="182880" indent="-182880">
              <a:buFont typeface="Georgia" pitchFamily="18" charset="0"/>
              <a:buChar char="*"/>
              <a:defRPr sz="3600" b="1">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a:t>לחץ כדי לערוך סגנונות טקסט של תבנית</a:t>
            </a:r>
          </a:p>
        </p:txBody>
      </p:sp>
      <p:pic>
        <p:nvPicPr>
          <p:cNvPr id="9" name="תמונה 8" descr="C:\Users\shiuracher.org\Desktop\לוגו ונייר פירמה\SHI_Letter_Top.jpg"/>
          <p:cNvPicPr/>
          <p:nvPr userDrawn="1"/>
        </p:nvPicPr>
        <p:blipFill rotWithShape="1">
          <a:blip r:embed="rId2">
            <a:extLst>
              <a:ext uri="{28A0092B-C50C-407E-A947-70E740481C1C}">
                <a14:useLocalDpi xmlns:a14="http://schemas.microsoft.com/office/drawing/2010/main" val="0"/>
              </a:ext>
            </a:extLst>
          </a:blip>
          <a:srcRect l="8816" t="30715" r="64232" b="7142"/>
          <a:stretch/>
        </p:blipFill>
        <p:spPr bwMode="auto">
          <a:xfrm>
            <a:off x="179512" y="152053"/>
            <a:ext cx="2038350" cy="828675"/>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59BDE9-E213-4692-8369-C618354E0BE2}" type="slidenum">
              <a:rPr lang="he-IL" smtClean="0"/>
              <a:t>‹#›</a:t>
            </a:fld>
            <a:endParaRPr lang="he-IL"/>
          </a:p>
        </p:txBody>
      </p:sp>
      <p:sp>
        <p:nvSpPr>
          <p:cNvPr id="2" name="Title 1"/>
          <p:cNvSpPr>
            <a:spLocks noGrp="1"/>
          </p:cNvSpPr>
          <p:nvPr>
            <p:ph type="title"/>
          </p:nvPr>
        </p:nvSpPr>
        <p:spPr>
          <a:xfrm>
            <a:off x="727268" y="4464421"/>
            <a:ext cx="6383538" cy="1143000"/>
          </a:xfrm>
        </p:spPr>
        <p:txBody>
          <a:bodyPr anchor="b">
            <a:noAutofit/>
          </a:bodyPr>
          <a:lstStyle>
            <a:lvl1pPr marL="0" indent="0" algn="l">
              <a:buNone/>
              <a:defRPr lang="en-US" sz="4400" b="1" i="0"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29000" endPos="14000" dir="5400000" sy="-100000" algn="bl" rotWithShape="0"/>
                </a:effectLst>
                <a:latin typeface="Arial" panose="020B0604020202020204" pitchFamily="34" charset="0"/>
                <a:ea typeface="+mj-ea"/>
                <a:cs typeface="Arial" panose="020B0604020202020204" pitchFamily="34" charset="0"/>
              </a:defRPr>
            </a:lvl1pPr>
          </a:lstStyle>
          <a:p>
            <a:r>
              <a:rPr lang="he-IL" dirty="0"/>
              <a:t>לחץ כדי לערוך סגנון כותרת של תבנית בסיס</a:t>
            </a:r>
            <a:endParaRPr lang="en-US" dirty="0"/>
          </a:p>
        </p:txBody>
      </p:sp>
      <p:pic>
        <p:nvPicPr>
          <p:cNvPr id="14" name="תמונה 13" descr="C:\Users\shiuracher.org\Desktop\לוגו ונייר פירמה\SHI_Letter_Top.jpg"/>
          <p:cNvPicPr/>
          <p:nvPr userDrawn="1"/>
        </p:nvPicPr>
        <p:blipFill rotWithShape="1">
          <a:blip r:embed="rId2">
            <a:extLst>
              <a:ext uri="{28A0092B-C50C-407E-A947-70E740481C1C}">
                <a14:useLocalDpi xmlns:a14="http://schemas.microsoft.com/office/drawing/2010/main" val="0"/>
              </a:ext>
            </a:extLst>
          </a:blip>
          <a:srcRect l="8816" t="30715" r="64232" b="7142"/>
          <a:stretch/>
        </p:blipFill>
        <p:spPr bwMode="auto">
          <a:xfrm>
            <a:off x="179512" y="152053"/>
            <a:ext cx="2038350" cy="828675"/>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59BDE9-E213-4692-8369-C618354E0BE2}" type="slidenum">
              <a:rPr lang="he-IL" smtClean="0"/>
              <a:t>‹#›</a:t>
            </a:fld>
            <a:endParaRPr lang="he-IL"/>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659BDE9-E213-4692-8369-C618354E0BE2}"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63AA6E8-1689-4715-A7BB-D5CBAB5373B7}" type="datetimeFigureOut">
              <a:rPr lang="he-IL" smtClean="0"/>
              <a:t>כ"ה/שבט/תשע"ח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59BDE9-E213-4692-8369-C618354E0BE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63AA6E8-1689-4715-A7BB-D5CBAB5373B7}" type="datetimeFigureOut">
              <a:rPr lang="he-IL" smtClean="0"/>
              <a:t>כ"ה/שבט/תשע"ח</a:t>
            </a:fld>
            <a:endParaRPr lang="he-I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659BDE9-E213-4692-8369-C618354E0BE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3" r:id="rId3"/>
    <p:sldLayoutId id="2147483687" r:id="rId4"/>
    <p:sldLayoutId id="2147483688" r:id="rId5"/>
    <p:sldLayoutId id="2147483689" r:id="rId6"/>
    <p:sldLayoutId id="2147483690" r:id="rId7"/>
    <p:sldLayoutId id="2147483691" r:id="rId8"/>
    <p:sldLayoutId id="2147483692" r:id="rId9"/>
    <p:sldLayoutId id="2147483694" r:id="rId10"/>
    <p:sldLayoutId id="2147483695" r:id="rId11"/>
  </p:sldLayoutIdLs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e.wikipedia.org/wiki/%D7%A7%D7%95%D7%91%D7%A5:Norman_Issa_2.jp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XF4p32tdIJU?rel=0"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91680" y="1628800"/>
            <a:ext cx="7092281" cy="1793167"/>
          </a:xfrm>
        </p:spPr>
        <p:txBody>
          <a:bodyPr/>
          <a:lstStyle/>
          <a:p>
            <a:pPr marL="182880" indent="0" algn="r">
              <a:buNone/>
            </a:pPr>
            <a:r>
              <a:rPr lang="he-IL" dirty="0">
                <a:gradFill>
                  <a:gsLst>
                    <a:gs pos="87000">
                      <a:srgbClr val="313443"/>
                    </a:gs>
                    <a:gs pos="74000">
                      <a:schemeClr val="tx1">
                        <a:lumMod val="75000"/>
                        <a:lumOff val="25000"/>
                      </a:schemeClr>
                    </a:gs>
                    <a:gs pos="100000">
                      <a:schemeClr val="tx2">
                        <a:alpha val="65000"/>
                      </a:schemeClr>
                    </a:gs>
                  </a:gsLst>
                  <a:lin ang="5400000" scaled="0"/>
                </a:gradFill>
                <a:effectLst>
                  <a:reflection blurRad="876300" stA="30000" endPos="40000" dir="5400000" sy="-100000" algn="bl" rotWithShape="0"/>
                </a:effectLst>
              </a:rPr>
              <a:t>לפעמים </a:t>
            </a:r>
            <a:br>
              <a:rPr lang="he-IL" dirty="0">
                <a:gradFill>
                  <a:gsLst>
                    <a:gs pos="87000">
                      <a:srgbClr val="313443"/>
                    </a:gs>
                    <a:gs pos="74000">
                      <a:schemeClr val="tx1">
                        <a:lumMod val="75000"/>
                        <a:lumOff val="25000"/>
                      </a:schemeClr>
                    </a:gs>
                    <a:gs pos="100000">
                      <a:schemeClr val="tx2">
                        <a:alpha val="65000"/>
                      </a:schemeClr>
                    </a:gs>
                  </a:gsLst>
                  <a:lin ang="5400000" scaled="0"/>
                </a:gradFill>
                <a:effectLst>
                  <a:reflection blurRad="876300" stA="30000" endPos="40000" dir="5400000" sy="-100000" algn="bl" rotWithShape="0"/>
                </a:effectLst>
              </a:rPr>
            </a:br>
            <a:r>
              <a:rPr lang="he-IL" dirty="0">
                <a:gradFill>
                  <a:gsLst>
                    <a:gs pos="87000">
                      <a:srgbClr val="313443"/>
                    </a:gs>
                    <a:gs pos="74000">
                      <a:schemeClr val="tx1">
                        <a:lumMod val="75000"/>
                        <a:lumOff val="25000"/>
                      </a:schemeClr>
                    </a:gs>
                    <a:gs pos="100000">
                      <a:schemeClr val="tx2">
                        <a:alpha val="65000"/>
                      </a:schemeClr>
                    </a:gs>
                  </a:gsLst>
                  <a:lin ang="5400000" scaled="0"/>
                </a:gradFill>
                <a:effectLst>
                  <a:reflection blurRad="876300" stA="30000" endPos="40000" dir="5400000" sy="-100000" algn="bl" rotWithShape="0"/>
                </a:effectLst>
              </a:rPr>
              <a:t>חלומות מתגשמים...</a:t>
            </a:r>
          </a:p>
        </p:txBody>
      </p:sp>
      <p:pic>
        <p:nvPicPr>
          <p:cNvPr id="5123" name="Picture 3" descr="C:\Users\User\AppData\Local\Microsoft\Windows\Temporary Internet Files\Content.IE5\1T6C7MVA\MP9004423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07914"/>
            <a:ext cx="4176464" cy="2784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9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1720" y="4941168"/>
            <a:ext cx="6512511" cy="1584176"/>
          </a:xfrm>
        </p:spPr>
        <p:txBody>
          <a:bodyPr/>
          <a:lstStyle/>
          <a:p>
            <a:r>
              <a:rPr lang="he-IL" sz="4000" dirty="0"/>
              <a:t>מה היה החלום שלו? </a:t>
            </a:r>
            <a:br>
              <a:rPr lang="he-IL" sz="4000" dirty="0"/>
            </a:br>
            <a:r>
              <a:rPr lang="he-IL" sz="4000" dirty="0"/>
              <a:t>מה קרה לו במהלך החיים?</a:t>
            </a:r>
          </a:p>
        </p:txBody>
      </p:sp>
      <p:sp>
        <p:nvSpPr>
          <p:cNvPr id="3" name="מציין מיקום תוכן 2"/>
          <p:cNvSpPr>
            <a:spLocks noGrp="1"/>
          </p:cNvSpPr>
          <p:nvPr>
            <p:ph sz="quarter" idx="13"/>
          </p:nvPr>
        </p:nvSpPr>
        <p:spPr>
          <a:xfrm>
            <a:off x="395536" y="1196752"/>
            <a:ext cx="8352928" cy="3672408"/>
          </a:xfrm>
        </p:spPr>
        <p:txBody>
          <a:bodyPr>
            <a:normAutofit/>
          </a:bodyPr>
          <a:lstStyle/>
          <a:p>
            <a:pPr algn="just"/>
            <a:r>
              <a:rPr lang="he-IL" b="1" dirty="0"/>
              <a:t>יואב נולד פג. פלג גופו התחתון משותק משיתוק מוחין </a:t>
            </a:r>
          </a:p>
          <a:p>
            <a:pPr algn="just"/>
            <a:r>
              <a:rPr lang="he-IL" b="1" dirty="0"/>
              <a:t>סובל מהפרעת קשב וריכוז, דיסלקציה ועיוור בעין אחת‏</a:t>
            </a:r>
          </a:p>
          <a:p>
            <a:pPr algn="just"/>
            <a:r>
              <a:rPr lang="he-IL" b="1" dirty="0"/>
              <a:t>יואב סיים בהצלחה בית ספר יסודי, אך התקשה להתקבל לבתי ספר תיכוניים, בשל טענה שאינם ערוכים להתמודד עם תלמיד עם לקויות רבות</a:t>
            </a:r>
          </a:p>
          <a:p>
            <a:pPr algn="just"/>
            <a:r>
              <a:rPr lang="he-IL" b="1" dirty="0"/>
              <a:t>בסופו של דבר למד בתיכון חדש ברמת גן וקיבל תעודת בגרות</a:t>
            </a:r>
            <a:endParaRPr lang="en-US" b="1" dirty="0"/>
          </a:p>
          <a:p>
            <a:pPr marL="45720" indent="0">
              <a:buNone/>
            </a:pPr>
            <a:endParaRPr lang="he-IL" dirty="0"/>
          </a:p>
        </p:txBody>
      </p:sp>
      <p:sp>
        <p:nvSpPr>
          <p:cNvPr id="5" name="מציין מיקום טקסט 4"/>
          <p:cNvSpPr>
            <a:spLocks noGrp="1"/>
          </p:cNvSpPr>
          <p:nvPr>
            <p:ph type="body" sz="half" idx="2"/>
          </p:nvPr>
        </p:nvSpPr>
        <p:spPr/>
        <p:txBody>
          <a:bodyPr/>
          <a:lstStyle/>
          <a:p>
            <a:pPr marL="0" indent="0">
              <a:buNone/>
            </a:pPr>
            <a:r>
              <a:rPr lang="he-IL" dirty="0"/>
              <a:t>יואב</a:t>
            </a:r>
          </a:p>
        </p:txBody>
      </p:sp>
    </p:spTree>
    <p:extLst>
      <p:ext uri="{BB962C8B-B14F-4D97-AF65-F5344CB8AC3E}">
        <p14:creationId xmlns:p14="http://schemas.microsoft.com/office/powerpoint/2010/main" val="7399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7268" y="4653136"/>
            <a:ext cx="6383538" cy="1368152"/>
          </a:xfrm>
        </p:spPr>
        <p:txBody>
          <a:bodyPr/>
          <a:lstStyle/>
          <a:p>
            <a:pPr marL="0" indent="0">
              <a:buNone/>
            </a:pPr>
            <a:r>
              <a:rPr lang="he-IL" dirty="0"/>
              <a:t>יואב </a:t>
            </a:r>
            <a:r>
              <a:rPr lang="he-IL" dirty="0" err="1"/>
              <a:t>קריים</a:t>
            </a:r>
            <a:endParaRPr lang="he-IL" dirty="0"/>
          </a:p>
        </p:txBody>
      </p:sp>
      <p:pic>
        <p:nvPicPr>
          <p:cNvPr id="1026" name="Picture 2" descr="תמונה של יואב קריי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022" y="620688"/>
            <a:ext cx="3103612" cy="4725956"/>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8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1720" y="4941168"/>
            <a:ext cx="6512511" cy="1584176"/>
          </a:xfrm>
        </p:spPr>
        <p:txBody>
          <a:bodyPr/>
          <a:lstStyle/>
          <a:p>
            <a:r>
              <a:rPr lang="he-IL" sz="4000" dirty="0"/>
              <a:t>מה היה החלום שלו? </a:t>
            </a:r>
            <a:br>
              <a:rPr lang="he-IL" sz="4000" dirty="0"/>
            </a:br>
            <a:r>
              <a:rPr lang="he-IL" sz="4000" dirty="0"/>
              <a:t>מה קרה לו במהלך החיים?</a:t>
            </a:r>
          </a:p>
        </p:txBody>
      </p:sp>
      <p:sp>
        <p:nvSpPr>
          <p:cNvPr id="3" name="מציין מיקום תוכן 2"/>
          <p:cNvSpPr>
            <a:spLocks noGrp="1"/>
          </p:cNvSpPr>
          <p:nvPr>
            <p:ph sz="quarter" idx="13"/>
          </p:nvPr>
        </p:nvSpPr>
        <p:spPr>
          <a:xfrm>
            <a:off x="395536" y="1196752"/>
            <a:ext cx="8352928" cy="3672408"/>
          </a:xfrm>
        </p:spPr>
        <p:txBody>
          <a:bodyPr>
            <a:normAutofit/>
          </a:bodyPr>
          <a:lstStyle/>
          <a:p>
            <a:r>
              <a:rPr lang="he-IL" b="1" dirty="0"/>
              <a:t>רחמים נולד למשפחה שמוצאה מטורקיה</a:t>
            </a:r>
          </a:p>
          <a:p>
            <a:r>
              <a:rPr lang="he-IL" b="1" dirty="0"/>
              <a:t>אמו הייתה עקרת בית וגידלה את רחמים וחמשת אחיו</a:t>
            </a:r>
            <a:endParaRPr lang="en-US" b="1" dirty="0"/>
          </a:p>
          <a:p>
            <a:r>
              <a:rPr lang="he-IL" b="1" dirty="0"/>
              <a:t>בכיתה ד' הושאר רחמים שנה נוספת עקב דיסלקציה</a:t>
            </a:r>
          </a:p>
          <a:p>
            <a:r>
              <a:rPr lang="he-IL" b="1" dirty="0"/>
              <a:t>כאשר נכשל במבחן הסקר בסוף כיתה ח' עבר לבית ספר מקצועי שבמסגרתו החל לעבוד בגיל 14 בתפעול מריצות בעיר העתיקה של ירושלים עבור העירייה‏</a:t>
            </a:r>
            <a:endParaRPr lang="en-US" b="1" dirty="0"/>
          </a:p>
          <a:p>
            <a:pPr marL="45720" indent="0">
              <a:buNone/>
            </a:pPr>
            <a:endParaRPr lang="he-IL" dirty="0"/>
          </a:p>
        </p:txBody>
      </p:sp>
      <p:sp>
        <p:nvSpPr>
          <p:cNvPr id="5" name="מציין מיקום טקסט 4"/>
          <p:cNvSpPr>
            <a:spLocks noGrp="1"/>
          </p:cNvSpPr>
          <p:nvPr>
            <p:ph type="body" sz="half" idx="2"/>
          </p:nvPr>
        </p:nvSpPr>
        <p:spPr/>
        <p:txBody>
          <a:bodyPr/>
          <a:lstStyle/>
          <a:p>
            <a:pPr marL="0" indent="0">
              <a:buNone/>
            </a:pPr>
            <a:r>
              <a:rPr lang="he-IL" dirty="0"/>
              <a:t>רחמים</a:t>
            </a:r>
          </a:p>
        </p:txBody>
      </p:sp>
    </p:spTree>
    <p:extLst>
      <p:ext uri="{BB962C8B-B14F-4D97-AF65-F5344CB8AC3E}">
        <p14:creationId xmlns:p14="http://schemas.microsoft.com/office/powerpoint/2010/main" val="11274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7268" y="4653136"/>
            <a:ext cx="6383538" cy="1368152"/>
          </a:xfrm>
        </p:spPr>
        <p:txBody>
          <a:bodyPr/>
          <a:lstStyle/>
          <a:p>
            <a:pPr marL="0" indent="0">
              <a:buNone/>
            </a:pPr>
            <a:r>
              <a:rPr lang="he-IL" dirty="0"/>
              <a:t>איש העסקים</a:t>
            </a:r>
            <a:br>
              <a:rPr lang="he-IL" dirty="0"/>
            </a:br>
            <a:r>
              <a:rPr lang="he-IL" dirty="0"/>
              <a:t>רחמים - רמי לוי</a:t>
            </a:r>
          </a:p>
        </p:txBody>
      </p:sp>
      <p:pic>
        <p:nvPicPr>
          <p:cNvPr id="2053" name="תמונה 3" descr="רמי לוי / צלם: איתן בייג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92696"/>
            <a:ext cx="4456104" cy="3359150"/>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7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67744" y="4666024"/>
            <a:ext cx="6408713" cy="1427272"/>
          </a:xfrm>
        </p:spPr>
        <p:txBody>
          <a:bodyPr/>
          <a:lstStyle/>
          <a:p>
            <a:r>
              <a:rPr lang="he-IL" sz="4000" dirty="0"/>
              <a:t>מה היה החלום שלה? </a:t>
            </a:r>
            <a:br>
              <a:rPr lang="he-IL" sz="4000" dirty="0"/>
            </a:br>
            <a:r>
              <a:rPr lang="he-IL" sz="4000" dirty="0"/>
              <a:t>מה קרה לה במהלך החיים?</a:t>
            </a:r>
          </a:p>
        </p:txBody>
      </p:sp>
      <p:sp>
        <p:nvSpPr>
          <p:cNvPr id="3" name="מציין מיקום תוכן 2"/>
          <p:cNvSpPr>
            <a:spLocks noGrp="1"/>
          </p:cNvSpPr>
          <p:nvPr>
            <p:ph sz="quarter" idx="13"/>
          </p:nvPr>
        </p:nvSpPr>
        <p:spPr>
          <a:xfrm>
            <a:off x="395536" y="1268760"/>
            <a:ext cx="8352928" cy="3456384"/>
          </a:xfrm>
        </p:spPr>
        <p:txBody>
          <a:bodyPr>
            <a:normAutofit/>
          </a:bodyPr>
          <a:lstStyle/>
          <a:p>
            <a:r>
              <a:rPr lang="he-IL" b="1" dirty="0"/>
              <a:t>נולדה באנגליה</a:t>
            </a:r>
          </a:p>
          <a:p>
            <a:r>
              <a:rPr lang="he-IL" b="1" dirty="0"/>
              <a:t>כילדה, אהבה ג'ואן לכתוב סיפורי פנטזיה</a:t>
            </a:r>
          </a:p>
          <a:p>
            <a:r>
              <a:rPr lang="he-IL" b="1" dirty="0"/>
              <a:t>בהיותה בת 15 חלתה אמה בטרשת נפוצה ונפטרה לאחר 10 שנות מאבק במחלה כשג'ואן הייתה בת 25</a:t>
            </a:r>
          </a:p>
          <a:p>
            <a:r>
              <a:rPr lang="he-IL" b="1" dirty="0"/>
              <a:t>כשגדלה הייתה מובטלת וחייתה מקצבת רווחה, תוך שהיא מטפלת בביתה, כאם חד הורית</a:t>
            </a:r>
            <a:endParaRPr lang="he-IL" dirty="0"/>
          </a:p>
        </p:txBody>
      </p:sp>
      <p:sp>
        <p:nvSpPr>
          <p:cNvPr id="5" name="מציין מיקום טקסט 4"/>
          <p:cNvSpPr>
            <a:spLocks noGrp="1"/>
          </p:cNvSpPr>
          <p:nvPr>
            <p:ph type="body" sz="half" idx="2"/>
          </p:nvPr>
        </p:nvSpPr>
        <p:spPr/>
        <p:txBody>
          <a:bodyPr/>
          <a:lstStyle/>
          <a:p>
            <a:pPr marL="0" indent="0">
              <a:buNone/>
            </a:pPr>
            <a:r>
              <a:rPr lang="he-IL" dirty="0"/>
              <a:t>ג'ואן</a:t>
            </a:r>
          </a:p>
        </p:txBody>
      </p:sp>
    </p:spTree>
    <p:extLst>
      <p:ext uri="{BB962C8B-B14F-4D97-AF65-F5344CB8AC3E}">
        <p14:creationId xmlns:p14="http://schemas.microsoft.com/office/powerpoint/2010/main" val="352360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0750" y="4941168"/>
            <a:ext cx="7679682" cy="1556330"/>
          </a:xfrm>
        </p:spPr>
        <p:txBody>
          <a:bodyPr/>
          <a:lstStyle/>
          <a:p>
            <a:r>
              <a:rPr lang="he-IL" dirty="0">
                <a:effectLst/>
              </a:rPr>
              <a:t>ג'ואן – ג'יי. קיי. רולינג </a:t>
            </a:r>
            <a:br>
              <a:rPr lang="he-IL" dirty="0">
                <a:effectLst/>
              </a:rPr>
            </a:br>
            <a:r>
              <a:rPr lang="he-IL" dirty="0">
                <a:effectLst/>
              </a:rPr>
              <a:t>(הסופרת שכתבה את הארי פוטר)</a:t>
            </a:r>
            <a:endParaRPr lang="he-IL" dirty="0"/>
          </a:p>
        </p:txBody>
      </p:sp>
      <p:pic>
        <p:nvPicPr>
          <p:cNvPr id="1028" name="Picture 4" descr="רולינג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48680"/>
            <a:ext cx="5511184" cy="4123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95736" y="4581128"/>
            <a:ext cx="6512511" cy="1584176"/>
          </a:xfrm>
        </p:spPr>
        <p:txBody>
          <a:bodyPr/>
          <a:lstStyle/>
          <a:p>
            <a:r>
              <a:rPr lang="he-IL" sz="4000" dirty="0"/>
              <a:t>מה היה החלום שלו? </a:t>
            </a:r>
            <a:br>
              <a:rPr lang="he-IL" sz="4000" dirty="0"/>
            </a:br>
            <a:r>
              <a:rPr lang="he-IL" sz="4000" dirty="0"/>
              <a:t>מה קרה לו במהלך החיים?</a:t>
            </a:r>
          </a:p>
        </p:txBody>
      </p:sp>
      <p:sp>
        <p:nvSpPr>
          <p:cNvPr id="3" name="מציין מיקום תוכן 2"/>
          <p:cNvSpPr>
            <a:spLocks noGrp="1"/>
          </p:cNvSpPr>
          <p:nvPr>
            <p:ph sz="quarter" idx="13"/>
          </p:nvPr>
        </p:nvSpPr>
        <p:spPr>
          <a:xfrm>
            <a:off x="395536" y="1124744"/>
            <a:ext cx="8352928" cy="3384376"/>
          </a:xfrm>
        </p:spPr>
        <p:txBody>
          <a:bodyPr>
            <a:normAutofit/>
          </a:bodyPr>
          <a:lstStyle/>
          <a:p>
            <a:r>
              <a:rPr lang="he-IL" b="1" dirty="0"/>
              <a:t>נולד בוואדי </a:t>
            </a:r>
            <a:r>
              <a:rPr lang="he-IL" b="1" dirty="0" err="1"/>
              <a:t>ניסנאס</a:t>
            </a:r>
            <a:r>
              <a:rPr lang="he-IL" b="1" dirty="0"/>
              <a:t> בחיפה למשפחה ערביה נוצרית</a:t>
            </a:r>
          </a:p>
          <a:p>
            <a:r>
              <a:rPr lang="he-IL" b="1" dirty="0"/>
              <a:t>המשפחה בת שמונה הנפשות, התגוררה בחדר אחד </a:t>
            </a:r>
          </a:p>
          <a:p>
            <a:r>
              <a:rPr lang="he-IL" b="1" dirty="0"/>
              <a:t>לא היה להם מטבח בבית והשירותים היו משותפים עם השכנים</a:t>
            </a:r>
          </a:p>
          <a:p>
            <a:pPr marL="45720" indent="0">
              <a:buNone/>
            </a:pPr>
            <a:endParaRPr lang="he-IL" b="1" dirty="0"/>
          </a:p>
          <a:p>
            <a:endParaRPr lang="he-IL" dirty="0"/>
          </a:p>
        </p:txBody>
      </p:sp>
      <p:sp>
        <p:nvSpPr>
          <p:cNvPr id="5" name="מציין מיקום טקסט 4"/>
          <p:cNvSpPr>
            <a:spLocks noGrp="1"/>
          </p:cNvSpPr>
          <p:nvPr>
            <p:ph type="body" sz="half" idx="2"/>
          </p:nvPr>
        </p:nvSpPr>
        <p:spPr/>
        <p:txBody>
          <a:bodyPr/>
          <a:lstStyle/>
          <a:p>
            <a:pPr marL="0" indent="0">
              <a:buNone/>
            </a:pPr>
            <a:r>
              <a:rPr lang="he-IL" dirty="0"/>
              <a:t>נורמן</a:t>
            </a:r>
          </a:p>
        </p:txBody>
      </p:sp>
    </p:spTree>
    <p:extLst>
      <p:ext uri="{BB962C8B-B14F-4D97-AF65-F5344CB8AC3E}">
        <p14:creationId xmlns:p14="http://schemas.microsoft.com/office/powerpoint/2010/main" val="398781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7268" y="4464420"/>
            <a:ext cx="7805172" cy="1484859"/>
          </a:xfrm>
        </p:spPr>
        <p:txBody>
          <a:bodyPr/>
          <a:lstStyle/>
          <a:p>
            <a:r>
              <a:rPr lang="he-IL" dirty="0">
                <a:effectLst/>
              </a:rPr>
              <a:t>השחקן נורמן עיסא</a:t>
            </a:r>
            <a:br>
              <a:rPr lang="he-IL" dirty="0">
                <a:effectLst/>
              </a:rPr>
            </a:br>
            <a:r>
              <a:rPr lang="he-IL" dirty="0">
                <a:effectLst/>
              </a:rPr>
              <a:t>(משחק את </a:t>
            </a:r>
            <a:r>
              <a:rPr lang="he-IL" dirty="0" err="1">
                <a:effectLst/>
              </a:rPr>
              <a:t>אמג'ד</a:t>
            </a:r>
            <a:r>
              <a:rPr lang="he-IL" dirty="0">
                <a:effectLst/>
              </a:rPr>
              <a:t> </a:t>
            </a:r>
            <a:br>
              <a:rPr lang="he-IL" dirty="0">
                <a:effectLst/>
              </a:rPr>
            </a:br>
            <a:r>
              <a:rPr lang="he-IL" dirty="0">
                <a:effectLst/>
              </a:rPr>
              <a:t>בסדרה "עבודה ערבית")</a:t>
            </a:r>
            <a:endParaRPr lang="he-IL" dirty="0"/>
          </a:p>
        </p:txBody>
      </p:sp>
      <p:pic>
        <p:nvPicPr>
          <p:cNvPr id="3" name="Picture 2" descr="http://upload.wikimedia.org/wikipedia/commons/thumb/9/9e/Norman_Issa_2.jpg/250px-Norman_Issa_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648" y="620688"/>
            <a:ext cx="3790890" cy="3032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1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5085184"/>
            <a:ext cx="6984776" cy="1584176"/>
          </a:xfrm>
        </p:spPr>
        <p:txBody>
          <a:bodyPr/>
          <a:lstStyle/>
          <a:p>
            <a:r>
              <a:rPr lang="he-IL" sz="4000" dirty="0"/>
              <a:t>מה היה החלום שלה? </a:t>
            </a:r>
            <a:br>
              <a:rPr lang="he-IL" sz="4000" dirty="0"/>
            </a:br>
            <a:r>
              <a:rPr lang="he-IL" sz="4000" dirty="0"/>
              <a:t>מה קרה לה במהלך החיים?</a:t>
            </a:r>
          </a:p>
        </p:txBody>
      </p:sp>
      <p:sp>
        <p:nvSpPr>
          <p:cNvPr id="3" name="מציין מיקום תוכן 2"/>
          <p:cNvSpPr>
            <a:spLocks noGrp="1"/>
          </p:cNvSpPr>
          <p:nvPr>
            <p:ph sz="quarter" idx="13"/>
          </p:nvPr>
        </p:nvSpPr>
        <p:spPr>
          <a:xfrm>
            <a:off x="395536" y="1052736"/>
            <a:ext cx="8352928" cy="4032448"/>
          </a:xfrm>
        </p:spPr>
        <p:txBody>
          <a:bodyPr>
            <a:normAutofit/>
          </a:bodyPr>
          <a:lstStyle/>
          <a:p>
            <a:pPr marL="355600" indent="-309563" algn="just"/>
            <a:r>
              <a:rPr lang="he-IL" b="1" dirty="0"/>
              <a:t>נולדה באתיופיה. בגיל 3 עלתה עם משפחתה לארץ במסגרת מבצע משה</a:t>
            </a:r>
          </a:p>
          <a:p>
            <a:pPr marL="261938" indent="-182563">
              <a:tabLst>
                <a:tab pos="179388" algn="l"/>
              </a:tabLst>
            </a:pPr>
            <a:r>
              <a:rPr lang="he-IL" b="1" dirty="0"/>
              <a:t>המשפחה התגוררה במרכז קליטה בפרדס חנה ואחר כך בפתח תקווה</a:t>
            </a:r>
          </a:p>
          <a:p>
            <a:pPr marL="355600" indent="-309563" algn="just"/>
            <a:r>
              <a:rPr lang="he-IL" b="1" dirty="0"/>
              <a:t>במקביל ללימודיה בבית הספר היסודי, עבדה באולם שמחות ובעבודות ניקיון</a:t>
            </a:r>
          </a:p>
          <a:p>
            <a:pPr marL="355600" indent="-309563" algn="just"/>
            <a:r>
              <a:rPr lang="he-IL" b="1" dirty="0"/>
              <a:t>בתיכון למדה באולפנה לנשים ואת לימודיה סיימה בפנימיית "כרמית"</a:t>
            </a:r>
          </a:p>
          <a:p>
            <a:endParaRPr lang="he-IL" dirty="0"/>
          </a:p>
        </p:txBody>
      </p:sp>
      <p:sp>
        <p:nvSpPr>
          <p:cNvPr id="5" name="מציין מיקום טקסט 4"/>
          <p:cNvSpPr>
            <a:spLocks noGrp="1"/>
          </p:cNvSpPr>
          <p:nvPr>
            <p:ph type="body" sz="half" idx="2"/>
          </p:nvPr>
        </p:nvSpPr>
        <p:spPr/>
        <p:txBody>
          <a:bodyPr/>
          <a:lstStyle/>
          <a:p>
            <a:pPr marL="0" indent="0">
              <a:buNone/>
            </a:pPr>
            <a:r>
              <a:rPr lang="he-IL" dirty="0"/>
              <a:t>פנינה</a:t>
            </a:r>
          </a:p>
        </p:txBody>
      </p:sp>
    </p:spTree>
    <p:extLst>
      <p:ext uri="{BB962C8B-B14F-4D97-AF65-F5344CB8AC3E}">
        <p14:creationId xmlns:p14="http://schemas.microsoft.com/office/powerpoint/2010/main" val="130159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dirty="0">
                <a:solidFill>
                  <a:schemeClr val="tx1"/>
                </a:solidFill>
                <a:effectLst/>
                <a:ea typeface="Arial" pitchFamily="34" charset="0"/>
              </a:rPr>
              <a:t>ח"כ פנינה תמנו-שטה</a:t>
            </a:r>
            <a:endParaRPr lang="he-IL" dirty="0"/>
          </a:p>
        </p:txBody>
      </p:sp>
      <p:pic>
        <p:nvPicPr>
          <p:cNvPr id="4099" name="Picture 3" descr="לתרום לכולם, בלי קשר למצוא. 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04664"/>
            <a:ext cx="4779862" cy="3580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2672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395536" y="908720"/>
            <a:ext cx="8352928" cy="5630640"/>
          </a:xfrm>
        </p:spPr>
        <p:txBody>
          <a:bodyPr>
            <a:normAutofit/>
          </a:bodyPr>
          <a:lstStyle/>
          <a:p>
            <a:pPr marL="45720" indent="0">
              <a:buNone/>
            </a:pPr>
            <a:r>
              <a:rPr lang="he-IL" sz="3600" b="1"/>
              <a:t>"כדי שהאדם יממש את רצונו עליו לחלום עליו, להרהר בו, לספר עליו ולהוציאו לפועל".</a:t>
            </a:r>
            <a:r>
              <a:rPr lang="he-IL" sz="3600"/>
              <a:t> </a:t>
            </a:r>
            <a:endParaRPr lang="en-US" sz="3600"/>
          </a:p>
          <a:p>
            <a:pPr marL="45720" indent="0">
              <a:buNone/>
            </a:pPr>
            <a:endParaRPr lang="he-IL" sz="3600"/>
          </a:p>
          <a:p>
            <a:pPr marL="45720" indent="0">
              <a:buNone/>
            </a:pPr>
            <a:endParaRPr lang="he-IL" sz="3600"/>
          </a:p>
          <a:p>
            <a:pPr marL="45720" indent="0">
              <a:buNone/>
            </a:pPr>
            <a:endParaRPr lang="he-IL" sz="3600"/>
          </a:p>
          <a:p>
            <a:pPr marL="45720" indent="0">
              <a:buNone/>
            </a:pPr>
            <a:endParaRPr lang="he-IL" sz="3600"/>
          </a:p>
          <a:p>
            <a:pPr marL="45720" indent="0">
              <a:buNone/>
            </a:pPr>
            <a:endParaRPr lang="he-IL" sz="3600"/>
          </a:p>
          <a:p>
            <a:pPr marL="45720" indent="0">
              <a:buNone/>
            </a:pPr>
            <a:r>
              <a:rPr lang="he-IL" sz="3600"/>
              <a:t>בנימין זאב הרצל, 1903</a:t>
            </a:r>
            <a:endParaRPr lang="he-IL" sz="3600" dirty="0"/>
          </a:p>
        </p:txBody>
      </p:sp>
      <p:sp>
        <p:nvSpPr>
          <p:cNvPr id="6" name="AutoShape 4" descr="data:image/jpeg;base64,/9j/4AAQSkZJRgABAQAAAQABAAD/2wCEAAkGBhMSERQUEhQWFRQVFxcUFRgYFBYUFRQXFRQVFxQWFRQXHCYeFxojHBUUHy8gIycpLCwsFh4xNTAqNSYrLCkBCQoKBQUFDQUFDSkYEhgpKSkpKSkpKSkpKSkpKSkpKSkpKSkpKSkpKSkpKSkpKSkpKSkpKSkpKSkpKSkpKSkpKf/AABEIAM4AqAMBIgACEQEDEQH/xAAcAAAABwEBAAAAAAAAAAAAAAAAAQIDBAUGBwj/xAA+EAABAwIEBAMGBAMHBQEAAAABAAIRAyEEEjFBBQZRcSJhgQcTMpGhwRRCsfAjUtFDYmNygqLxFjOSsuEV/8QAFAEBAAAAAAAAAAAAAAAAAAAAAP/EABQRAQAAAAAAAAAAAAAAAAAAAAD/2gAMAwEAAhEDEQA/ANVBkR67DXopLRH1G6rsNUvckm9j6z9lNouJGiAnU7gzcTudO51TtFkH7XvZKbhjvPzSnU5Fxfv0QSKTlJAlRKbFLBiEDoagVFxHEqdITUe1g2zGCY6DdZ/Ee0bCgxLjtOX7INRCNossLi/aSxrvAwuECbQZ8pOyco+0yk4wGOHmRbvYoNzZEVT8M5lo1jlDod0Np7K3myABKTYKOUCkJSSgdUCy5CUglFmQZTmDiBY4tDoymddJ89gs5T42+nULg8uJEQZO40JtsfmtfzDwWm+ajgSegJvNrNGqyGK4JlcJpvDdJIMCdJQb08ap0xTbVeA940GgtPp90Fz+rwuYhxdI8JzEyIGUz628kEGwfRkQCWyfruFKpUy0fEEo0dr/ANEbWndBJpi36pWT1hFQYnmtQJa0i6zfN3PTMGcjWh9WAYJgAGYnrYLTifRcb9pNF7+JOY1pJcKYaOvhF0FJxnmGriKhe8yTp/dGwb0Ch0Sfi36rpXL/ACDToszVoqPOvRvUAeSxnNmGbTqRTHhMkW0QVlTEE9THZBuJ1/cqICg4oL/h3F3NIiB9O111nlPmAYilBPjaL9SFwyjUjRX/AC/x51Cox7dj4vNu4/X5IO4oiio1AQCNCAR6iQUpASPMmzVEwo+IxQHbSUDtXEgd1BdxDXoOij4h86DzuoHvZgC56oJtTHZjAm1+yVQxAOpmx10UWqxrYuPFqeie4fdxi4GsjY9EEN/CczpzGJsBGXKbhvoLIK6ZSkg+vzQQLaE5CCMlAqmEvMkgpTXIFs2UfG4VhIeWNL22DsoLgPIp+VV808V/D4c1A3OZgN6k9SghYnEGdwJ6fosbzLy57+9N950OmgvCpKnMGLqvMuykAuDfhAAE69lpuXS9zBUq3DvhN4EHcoOe4rAPpPLXiCP2CtRy5wlgpHE1G5zIbTY4tyXIGdwJv62Rc906bXM/mI0tbpJVthKYxGCYxg/iOysabQyCMxPYAoGecuXabaBrM+NhaS4AAPa8x+UAWJHyWFoVLrofPdYU6DMOXS52WBABytvJjS8LIUOAvqOIpCS1uZ5NmsETLnaC10HZOTsX73BUHb5cp7sJb9lZVK4mAe6wPs/5ootw4w7qkVMzj4rNIJiGu0W0ogGY6W8/XdAutYaKC0OJibk/bopNTEEEiCenT5pqq1rXB79W/CAZiZkxugS/DAfFcyN4+qcbgGNO95Ov0SKuPtOU+X97yA37p44qRMRa4IuCfNBEqYFzp0aJ01PqSpWCoZQf6fdPPI08pSKYiQeqBVIW0/c7IJpuLDAcxA6DyQQPkoByS90CdITOIr5WzruglZuqMFV9HGhzc0x+yg3iTYme0ILIvhR/xGexAy3mRMqtfxAPBvAG2k+aTTx0iGxmIcGyfDmiwMXQUeJ4FRe6HwDmjyuZAKsOJ4cNZlaIDGrnXNXEcWyoKddzQTD8tMgiPyy4X2UnE8+Oq0SxwyvjLIJgjrdBRcf4l72oTpt10S+BcwOwzpGh+nZVNQJsINdQf+JrSM1Sq8wC4ySTAYPmfkFec84luCwzMFTM1Ko95iH7uFoE6+IjT+UD+ZQ/ZK2n+Iq1H/2dMuB/l/md3Dcyy/HuKnE4irWd/aOJA6NHwD0EIIIKuuEc04nDgilVc0Hb4mjs10gKmY2U5EIN7g/aZYCvScXQczmuAzdIadPmtLy7zPhcY/K0ZakfC/U/5TMOuuNOcjpVy0hwJBFwRYgjQg7IPRpo2Ud9InNt0K5ty57VajCGYoe8ZoHgAVG99nfQrX0uN/imF9F7csxAJzDycIluiCY01gQHluUmLGCO0+myYfh5c5r6xfuCCAWweuhPko1Dh1R7y5zpnT4pA9Qn28AuD44Bk/ln6/ZBDr8JdDoe9+pbIcSZ2sBogtW06g+XoggzGIxxIIO+30TT8RmbEnSxJvsqbiGLLT8U38tVXjiEv3+eqC6bisp11v27lRqmOJOsCyrXY8k/u/ok1MSMul5vuf8A4gtf/wBYNaQJOk/8pzA4ove21gSRfqs26uXbecT0lWfDaTmmW2BE6/aEFTz7wioKwqgEteGjQ2IsOyyLzHpZdqxNEvpEGHZWl17aC8jc3XF8S2HuHQkfIoGc0pTQgGokGk4HjhRweMIPjqCnSA3yvd4oPYEKiY1NtqkCNiQT6aJ2lZqBbW7lIe+UTn7bJpAvVBxSQbpDigcDlN4Zxqth356Lyx2hOoI6EHUeSrSUWdB2jlT2j0K4YysW0asZTNqbztlP5T5FbMG/l1XmUOXRuUPaoaQZRxQzUwA0VRZ7QLDOPzgddUHVAT0QQbXBu0ggtDmkXBB0IO4IRIOMVHVHEyDE6xCXUoFpBk6dlPxHB32ynvmfI8gJCralYAwQSRO4tH2QOMyzLvo7XskAAklvcjpaEhhbOm09Z6oU8UGuDQ2JkEjYX0QDDUjMCSdu260mFlt51ERHqq3DVGA5gRIEweoF4PRX9LAMIa85sxbmADhEmLRFkB4jGe7o1SQbsIteCRYx81x15uuwYqgHUqloOUiNt4tuVyLFUyHEHqgbDkbXJsLR8m8sHF1b/A0jMZAtvE6lBQlt0+W/vqtx7ROV6eHbSqUmwHPcwj/TLfWxWHc66BL9E2laoEoEkIgAUbgkoCf5JCVCKUAQBQRSg6JyB7RmYdgw+KBNOfBUALiwE/C4alk/JBc8BRIO7Y3l+mfhHncmPSFRYvlAQXCSdYDSQTrFylu5tkOH8RpgQZJ/l0trcqU7mai4mS+PMuG3ax0QZOpw17SWuaQdB0Hl3Tv/AE/VblygwdyAQDr+W6u8ZxulfJnkkAEWIOxuB0S38apwRLwfy/EZnQ6awgqaXBaxGaLXnz02GytaNN7QBMQNCYgbD02UzAYatUDqtOoMkuaGkOvoA7zskYzCPyy9zO48MRqT/RAGglobIiRNx57+Wvos3X5Ypvqj3jsoOpFwL7rU08sw1zb3v1vN0MViHMIFOmx031aN7i9z1QVY5CwjIcKoLgZAIzTF4LfNXXL/AA/3Tajg1rcxzyBlgwfhExb5Kz4hjw2iXNaHOyyBoCek7KPhuIe+YMwa2YsDI7SO6DI89CscOQ+SwVQ5ri9jrQQIaLg+Jc61XZeasA+phK3gEtYYvsC1xiRazVxtzYQCURQARkoElIKdKbKBuUSVCIhASJCUEACCBQQdTwHL2JcXF7CwQG3c4EmZtNiFZ0uUHnUu6az9vJbHKjCDAcS5VrtyCk1zzPUw03gmNO6j4jguLYHTSJMxIfYiNR+lzoukIBBzbh/ML2A0qmdj2lxAJBFhMlx1clHmgVHNyZ3AC4NKcxMawtB7QsO0YRzw1oc1zb6GHWIHVWPA+BUqNJmVonK0lxFySAT21QVGBxDnEAUyN70XAb75k/j+HOfkefibeGsn1ifNadjI/YQqWF/1QZD8Q1ocHl2U7e7fEHZwCXgDRqBvuXkNa/K6GxDneLQnSf1UnH0ahc7KWxte89ZG/kqLlbHFzQakZxWaDYA6WzRrog1HHuKNoYd76jhlLCDaS4uBa0DvK4Qun+0rHBuDp0x+eqfQU5NvVzQuXAoBKCS5CUByiKVCJyBtE4oykIChGEpAmyAgEEQQQelZsjaicUWZA4gCkhKCDNe0Vk4B8n8zI/8AJXuAb/Cp3nwMv18AVH7RKebAvvo5h/3K84TTijSHSmwf7QglwjeBEnTUntqjaFhPajxp9NlOjTdBfLnwRMCzQSDYSUDfGuaaAecpLjeACTppJnKB2uq7klxf/EJ/7mIad+kGfK4WDY+Mxc4AxAm5Mm+ivuBc4NwzGgtLy2pntDZEDwzrqEE/2mYgE4doOgqktvImpAJ7hqwuZTeM481qrqkRmJdEzlBOklQmoFbIBCEcdUBApLnIyUglARRAJSIoAggSggCCEIIPSxCLRKhEG3QAIzAScQ4hji2JAJAOhOw9VzXi/OofZxqseDBaxxjpFt52QbTmOhTrUjSeMzSQSASCMpsneHY4w2m0AZQAAZPhEASVVYSMPh2ZyXOIzeMyQTfL1sE/wnGAE1HWuPXp+/JBE5o9ozMLVdRYz3jmxnJdDWkicthJPmsBzJx6himgtoClUEkuzklw3DhuNIP2sqnmB84qveZq1DPUFxI+hCgsGqBs0/qlPowBe/Tp3KW7VN1XySgJw0QYUCJRAIFhGQm5RgoA5IIRkoIEwggUaABqOEsIZUCIQSgEEHpQI2pKNBleeOMOGXDUw4vqg5i0Euaz8xA3MSVS0avDMK5ppsFStYBznFzsx38j+wtmOCsbijiiXOeQGNFoYLTljr1WMwPBnN4lXPu2VH5PeU8xgNJdBPe4+SC5qYt+V1WrSFjIGoAGkLO4/jLrF7gwNuWNmTIGUHpqm+beE4w56tZ4AZBDWE5C3yO58iqnBcJdVrMFZ7hRcC4vaNMotIPXRBnuJ1M9QvsM14G3TumF1fE8t8PqYb8PSJD8wcKgY57g6ImoYu2DosDxrlHE4a72Zm3h7fE0+mo9Qgo5shlUilwys74abz/pP66JqtRc2zhBQMSilCUglAslWDOFOdhXYgaMqtpOHQPZmYfmCPVRMNhczhmsJ3t+q6V7P+FMr4TG0XfDUc0T0/hyxw7GCg5gjlOYzDOpvdTeIcxxY4dC0wUyGoDRwlBKhAUIBqUGpTR5IEOCCchBB6OISj2SoQKAsqj0+G0xUdVDQKjhlc68kDbopSMBBC4lhM7CIBsbESJ81V4LDHOWvpMDZiQLmNLdFoEoMQNNw4FgAB2ie6Bwwtr80/CTUIi9kGY45hW1GuFSnUywTOYAGNIvcnXRcb4qfG629h5Lu2PpRTcXdCYJv2nquFcdqA1Xx1QV1OkXOgan9lWfAMO1+KoscPC94YR3PUpdDhrqVF1SowguyFsjVpJuJ6mFO5R4aa+KaASMjhU84Z8Xr8IHdAvidc4XHV3kB5aajW5gHNzObDXHrBK0ns2xBbhsYZ8QNN092XP0Wd5s43+Jxb4/7bP4behgnMfOY+iveQxOGxrbCSwSdBLYCCn9qmFaziDi0RnYx7v8xkE/QLH9V0DnPhjsZxBjAC2o/C52t3zsFRwZ6wRKwDDqgU1HKIFLDUBhLASEsOQBBGAiQekEcIIQgEpUIBqVCBISwEcIICKYqzcgSRoJiT5lLeZPkEzUxGUGen2P9EGP5y5hdhqRaTmLgRNh4zcCNwB8lyCq8uJJvNyfOP8AhX3GuKP4jjGicoc8UqQOjAXxJjUyZJR818Fbha1SjT+FgaBNyTkbmM+ZkoN7xTlBtbh9P3QZTqNp06kgQHFtMEh3WdlzDCcRdRFR7T4qjHU5m/igk9wI+a7nw2rGEon/AAaf/o0SuM0sCK2LexkNbTzPuJLspFid7n0QQX4YMZS1lwLnbCZIH0Wi5ZxJbhcc0bimZ0AIMC2t5+iz2IqkubvDRH6/cq+5VxEYfFyJBdRnz8SDRYdxPG8KdxQExp8FTRYTm3Be6xtdo0L3Ob2eS6PQrY4JxHGsOf8ACkeQNOpZV3tE4WGinW1c572HtGdvyl3zQYlrU4Ag1OAIElHlSiErKgSxBKLUEH//2Q=="/>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50" y="2996952"/>
            <a:ext cx="2888954" cy="354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5085184"/>
            <a:ext cx="6984776" cy="1584176"/>
          </a:xfrm>
        </p:spPr>
        <p:txBody>
          <a:bodyPr/>
          <a:lstStyle/>
          <a:p>
            <a:r>
              <a:rPr lang="he-IL" sz="4000" dirty="0"/>
              <a:t>מה היה החלום שלו? </a:t>
            </a:r>
            <a:br>
              <a:rPr lang="he-IL" sz="4000" dirty="0"/>
            </a:br>
            <a:r>
              <a:rPr lang="he-IL" sz="4000" dirty="0"/>
              <a:t>מה קרה לו במהלך החיים?</a:t>
            </a:r>
          </a:p>
        </p:txBody>
      </p:sp>
      <p:sp>
        <p:nvSpPr>
          <p:cNvPr id="3" name="מציין מיקום תוכן 2"/>
          <p:cNvSpPr>
            <a:spLocks noGrp="1"/>
          </p:cNvSpPr>
          <p:nvPr>
            <p:ph sz="quarter" idx="13"/>
          </p:nvPr>
        </p:nvSpPr>
        <p:spPr>
          <a:xfrm>
            <a:off x="395536" y="1052736"/>
            <a:ext cx="8352928" cy="3816424"/>
          </a:xfrm>
        </p:spPr>
        <p:txBody>
          <a:bodyPr>
            <a:normAutofit lnSpcReduction="10000"/>
          </a:bodyPr>
          <a:lstStyle/>
          <a:p>
            <a:r>
              <a:rPr lang="he-IL" b="1" dirty="0"/>
              <a:t>יליד אוקראינה, היה מהגר צעיר וחסר כל</a:t>
            </a:r>
          </a:p>
          <a:p>
            <a:pPr algn="just"/>
            <a:r>
              <a:rPr lang="he-IL" b="1" dirty="0"/>
              <a:t>הוא היה בן יחיד לעקרת בית ופועל בניין, ובילדותו לא היה חשמל או מים חמים בביתו</a:t>
            </a:r>
          </a:p>
          <a:p>
            <a:pPr algn="just"/>
            <a:r>
              <a:rPr lang="he-IL" b="1" dirty="0"/>
              <a:t>היגר לארה"ב עם אמו, שנה לאחר קריסת ברית המועצות, ואביו נשאר מאחור</a:t>
            </a:r>
          </a:p>
          <a:p>
            <a:pPr algn="just"/>
            <a:r>
              <a:rPr lang="he-IL" b="1" dirty="0" err="1"/>
              <a:t>אימו</a:t>
            </a:r>
            <a:r>
              <a:rPr lang="he-IL" b="1" dirty="0"/>
              <a:t> עבדה כמנקה וגם </a:t>
            </a:r>
            <a:r>
              <a:rPr lang="he-IL" b="1" dirty="0" err="1"/>
              <a:t>יאן</a:t>
            </a:r>
            <a:r>
              <a:rPr lang="he-IL" b="1" dirty="0"/>
              <a:t>, בן ה-16 החל לעבוד כדי לסייע בפרנסה. הם קיבלו גם קצבה מהמדינה. </a:t>
            </a:r>
          </a:p>
          <a:p>
            <a:pPr algn="just"/>
            <a:r>
              <a:rPr lang="he-IL" b="1" dirty="0"/>
              <a:t>בשנות העשרים לחייו חלתה </a:t>
            </a:r>
            <a:r>
              <a:rPr lang="he-IL" b="1" dirty="0" err="1"/>
              <a:t>אימו</a:t>
            </a:r>
            <a:r>
              <a:rPr lang="he-IL" b="1" dirty="0"/>
              <a:t> ונפטרה.</a:t>
            </a:r>
            <a:endParaRPr lang="en-US" b="1" dirty="0"/>
          </a:p>
        </p:txBody>
      </p:sp>
      <p:sp>
        <p:nvSpPr>
          <p:cNvPr id="5" name="מציין מיקום טקסט 4"/>
          <p:cNvSpPr>
            <a:spLocks noGrp="1"/>
          </p:cNvSpPr>
          <p:nvPr>
            <p:ph type="body" sz="half" idx="2"/>
          </p:nvPr>
        </p:nvSpPr>
        <p:spPr/>
        <p:txBody>
          <a:bodyPr/>
          <a:lstStyle/>
          <a:p>
            <a:pPr marL="0" indent="0">
              <a:buNone/>
            </a:pPr>
            <a:r>
              <a:rPr lang="he-IL" dirty="0" err="1"/>
              <a:t>יאן</a:t>
            </a:r>
            <a:endParaRPr lang="he-IL" dirty="0"/>
          </a:p>
        </p:txBody>
      </p:sp>
    </p:spTree>
    <p:extLst>
      <p:ext uri="{BB962C8B-B14F-4D97-AF65-F5344CB8AC3E}">
        <p14:creationId xmlns:p14="http://schemas.microsoft.com/office/powerpoint/2010/main" val="83746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7268" y="4293096"/>
            <a:ext cx="7877180" cy="1314325"/>
          </a:xfrm>
        </p:spPr>
        <p:txBody>
          <a:bodyPr/>
          <a:lstStyle/>
          <a:p>
            <a:r>
              <a:rPr lang="he-IL" altLang="he-IL" dirty="0" err="1">
                <a:solidFill>
                  <a:schemeClr val="tx1"/>
                </a:solidFill>
                <a:effectLst/>
                <a:ea typeface="Arial" pitchFamily="34" charset="0"/>
              </a:rPr>
              <a:t>יאן</a:t>
            </a:r>
            <a:r>
              <a:rPr lang="he-IL" altLang="he-IL" dirty="0">
                <a:solidFill>
                  <a:schemeClr val="tx1"/>
                </a:solidFill>
                <a:effectLst/>
                <a:ea typeface="Arial" pitchFamily="34" charset="0"/>
              </a:rPr>
              <a:t> קום</a:t>
            </a:r>
            <a:br>
              <a:rPr lang="he-IL" altLang="he-IL" dirty="0">
                <a:solidFill>
                  <a:schemeClr val="tx1"/>
                </a:solidFill>
                <a:effectLst/>
                <a:ea typeface="Arial" pitchFamily="34" charset="0"/>
              </a:rPr>
            </a:br>
            <a:r>
              <a:rPr lang="he-IL" altLang="he-IL" dirty="0">
                <a:solidFill>
                  <a:schemeClr val="tx1"/>
                </a:solidFill>
                <a:effectLst/>
                <a:ea typeface="Arial" pitchFamily="34" charset="0"/>
              </a:rPr>
              <a:t>(אחד ממייסדי </a:t>
            </a:r>
            <a:r>
              <a:rPr lang="he-IL" altLang="he-IL" dirty="0" err="1">
                <a:solidFill>
                  <a:schemeClr val="tx1"/>
                </a:solidFill>
                <a:effectLst/>
                <a:ea typeface="Arial" pitchFamily="34" charset="0"/>
              </a:rPr>
              <a:t>ווטסאפ</a:t>
            </a:r>
            <a:r>
              <a:rPr lang="he-IL" altLang="he-IL" dirty="0">
                <a:solidFill>
                  <a:schemeClr val="tx1"/>
                </a:solidFill>
                <a:effectLst/>
                <a:ea typeface="Arial" pitchFamily="34" charset="0"/>
              </a:rPr>
              <a:t>)</a:t>
            </a:r>
            <a:endParaRPr lang="he-IL" dirty="0"/>
          </a:p>
        </p:txBody>
      </p:sp>
      <p:pic>
        <p:nvPicPr>
          <p:cNvPr id="2050" name="Picture 2" descr="יאן קום. סלאם דוג מיליארדר (צילום: Marc Muller, EPA)"/>
          <p:cNvPicPr>
            <a:picLocks noChangeAspect="1" noChangeArrowheads="1"/>
          </p:cNvPicPr>
          <p:nvPr/>
        </p:nvPicPr>
        <p:blipFill rotWithShape="1">
          <a:blip r:embed="rId3">
            <a:extLst>
              <a:ext uri="{28A0092B-C50C-407E-A947-70E740481C1C}">
                <a14:useLocalDpi xmlns:a14="http://schemas.microsoft.com/office/drawing/2010/main" val="0"/>
              </a:ext>
            </a:extLst>
          </a:blip>
          <a:srcRect l="33678"/>
          <a:stretch/>
        </p:blipFill>
        <p:spPr bwMode="auto">
          <a:xfrm>
            <a:off x="5423770" y="908720"/>
            <a:ext cx="3095400" cy="3238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6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23728" y="4149080"/>
            <a:ext cx="6512511" cy="1584176"/>
          </a:xfrm>
        </p:spPr>
        <p:txBody>
          <a:bodyPr/>
          <a:lstStyle/>
          <a:p>
            <a:r>
              <a:rPr lang="he-IL" sz="4000" dirty="0"/>
              <a:t>מה היה החלום שלו? </a:t>
            </a:r>
            <a:br>
              <a:rPr lang="he-IL" sz="4000" dirty="0"/>
            </a:br>
            <a:r>
              <a:rPr lang="he-IL" sz="4000" dirty="0"/>
              <a:t>מה קרה לו במהלך החיים?</a:t>
            </a:r>
          </a:p>
        </p:txBody>
      </p:sp>
      <p:sp>
        <p:nvSpPr>
          <p:cNvPr id="3" name="מציין מיקום תוכן 2"/>
          <p:cNvSpPr>
            <a:spLocks noGrp="1"/>
          </p:cNvSpPr>
          <p:nvPr>
            <p:ph sz="quarter" idx="13"/>
          </p:nvPr>
        </p:nvSpPr>
        <p:spPr>
          <a:xfrm>
            <a:off x="395536" y="1124744"/>
            <a:ext cx="8352928" cy="3024336"/>
          </a:xfrm>
        </p:spPr>
        <p:txBody>
          <a:bodyPr>
            <a:normAutofit/>
          </a:bodyPr>
          <a:lstStyle/>
          <a:p>
            <a:pPr algn="just"/>
            <a:r>
              <a:rPr lang="he-IL" b="1" dirty="0"/>
              <a:t>שי נולד בכפר ויתקין וגדל בבת ים להורים חילוניים </a:t>
            </a:r>
          </a:p>
          <a:p>
            <a:pPr algn="just"/>
            <a:r>
              <a:rPr lang="he-IL" b="1" dirty="0"/>
              <a:t>בילדותו למד בבית ספר דתי ובגיל תיכון חזר בתשובה</a:t>
            </a:r>
          </a:p>
          <a:p>
            <a:pPr algn="just"/>
            <a:r>
              <a:rPr lang="he-IL" b="1" dirty="0"/>
              <a:t>הוא למד בישיבה התיכונית </a:t>
            </a:r>
            <a:r>
              <a:rPr lang="he-IL" b="1" dirty="0" err="1"/>
              <a:t>אדר"ת</a:t>
            </a:r>
            <a:r>
              <a:rPr lang="he-IL" b="1" dirty="0"/>
              <a:t> בבת ים, בישיבת שבי חברון ובכולל פסגות להכשרת דיינים</a:t>
            </a:r>
          </a:p>
          <a:p>
            <a:pPr algn="just"/>
            <a:r>
              <a:rPr lang="he-IL" b="1" dirty="0"/>
              <a:t>שירת בצה"ל במסלול הסדר בחיל החינוך</a:t>
            </a:r>
            <a:endParaRPr lang="en-US" b="1" dirty="0"/>
          </a:p>
          <a:p>
            <a:endParaRPr lang="he-IL" b="1" dirty="0"/>
          </a:p>
          <a:p>
            <a:endParaRPr lang="he-IL" dirty="0"/>
          </a:p>
        </p:txBody>
      </p:sp>
      <p:sp>
        <p:nvSpPr>
          <p:cNvPr id="5" name="מציין מיקום טקסט 4"/>
          <p:cNvSpPr>
            <a:spLocks noGrp="1"/>
          </p:cNvSpPr>
          <p:nvPr>
            <p:ph type="body" sz="half" idx="2"/>
          </p:nvPr>
        </p:nvSpPr>
        <p:spPr/>
        <p:txBody>
          <a:bodyPr/>
          <a:lstStyle/>
          <a:p>
            <a:pPr marL="0" indent="0">
              <a:buNone/>
            </a:pPr>
            <a:r>
              <a:rPr lang="he-IL" dirty="0"/>
              <a:t>שי</a:t>
            </a:r>
          </a:p>
        </p:txBody>
      </p:sp>
    </p:spTree>
    <p:extLst>
      <p:ext uri="{BB962C8B-B14F-4D97-AF65-F5344CB8AC3E}">
        <p14:creationId xmlns:p14="http://schemas.microsoft.com/office/powerpoint/2010/main" val="199333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5445224"/>
            <a:ext cx="6383538" cy="1143000"/>
          </a:xfrm>
        </p:spPr>
        <p:txBody>
          <a:bodyPr/>
          <a:lstStyle/>
          <a:p>
            <a:r>
              <a:rPr lang="he-IL" dirty="0">
                <a:effectLst/>
              </a:rPr>
              <a:t>שר החינוך – שי </a:t>
            </a:r>
            <a:r>
              <a:rPr lang="he-IL" dirty="0" err="1">
                <a:effectLst/>
              </a:rPr>
              <a:t>פירון</a:t>
            </a:r>
            <a:endParaRPr lang="he-IL" dirty="0"/>
          </a:p>
        </p:txBody>
      </p:sp>
      <p:pic>
        <p:nvPicPr>
          <p:cNvPr id="2050" name="Picture 2" descr="s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20680"/>
            <a:ext cx="3366046" cy="36736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כותרת 1"/>
          <p:cNvSpPr txBox="1">
            <a:spLocks/>
          </p:cNvSpPr>
          <p:nvPr/>
        </p:nvSpPr>
        <p:spPr>
          <a:xfrm>
            <a:off x="899592" y="1772816"/>
            <a:ext cx="3096344" cy="1340843"/>
          </a:xfrm>
          <a:prstGeom prst="rect">
            <a:avLst/>
          </a:prstGeom>
          <a:effectLst/>
        </p:spPr>
        <p:txBody>
          <a:bodyPr vert="horz" lIns="91440" tIns="45720" rIns="91440" bIns="45720" rtlCol="0" anchor="b" anchorCtr="0">
            <a:noAutofit/>
          </a:bodyPr>
          <a:lstStyle>
            <a:lvl1pPr marL="0" indent="0" algn="l" defTabSz="914400" rtl="1" eaLnBrk="1" latinLnBrk="0" hangingPunct="1">
              <a:spcBef>
                <a:spcPct val="0"/>
              </a:spcBef>
              <a:buClr>
                <a:schemeClr val="accent6">
                  <a:lumMod val="75000"/>
                </a:schemeClr>
              </a:buClr>
              <a:buSzPct val="128000"/>
              <a:buFont typeface="Georgia" pitchFamily="18" charset="0"/>
              <a:buNone/>
              <a:defRPr lang="en-US" sz="4400" b="1" i="0"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29000" endPos="14000" dir="5400000" sy="-100000" algn="bl" rotWithShape="0"/>
                </a:effectLst>
                <a:latin typeface="Arial" panose="020B0604020202020204" pitchFamily="34" charset="0"/>
                <a:ea typeface="+mj-ea"/>
                <a:cs typeface="Arial" panose="020B0604020202020204" pitchFamily="34" charset="0"/>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dirty="0"/>
              <a:t>חלם להיות </a:t>
            </a:r>
          </a:p>
          <a:p>
            <a:pPr algn="r"/>
            <a:r>
              <a:rPr lang="he-IL" dirty="0"/>
              <a:t>שר החינוך</a:t>
            </a:r>
          </a:p>
        </p:txBody>
      </p:sp>
    </p:spTree>
    <p:extLst>
      <p:ext uri="{BB962C8B-B14F-4D97-AF65-F5344CB8AC3E}">
        <p14:creationId xmlns:p14="http://schemas.microsoft.com/office/powerpoint/2010/main" val="318297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5085184"/>
            <a:ext cx="6984776" cy="1584176"/>
          </a:xfrm>
        </p:spPr>
        <p:txBody>
          <a:bodyPr/>
          <a:lstStyle/>
          <a:p>
            <a:r>
              <a:rPr lang="he-IL" sz="4000" dirty="0"/>
              <a:t>מה היה החלום שלה? </a:t>
            </a:r>
            <a:br>
              <a:rPr lang="he-IL" sz="4000" dirty="0"/>
            </a:br>
            <a:r>
              <a:rPr lang="he-IL" sz="4000" dirty="0"/>
              <a:t>מה קרה לה במהלך החיים?</a:t>
            </a:r>
          </a:p>
        </p:txBody>
      </p:sp>
      <p:sp>
        <p:nvSpPr>
          <p:cNvPr id="3" name="מציין מיקום תוכן 2"/>
          <p:cNvSpPr>
            <a:spLocks noGrp="1"/>
          </p:cNvSpPr>
          <p:nvPr>
            <p:ph sz="quarter" idx="13"/>
          </p:nvPr>
        </p:nvSpPr>
        <p:spPr/>
        <p:txBody>
          <a:bodyPr>
            <a:normAutofit/>
          </a:bodyPr>
          <a:lstStyle/>
          <a:p>
            <a:pPr algn="just"/>
            <a:r>
              <a:rPr lang="he-IL" b="1" dirty="0"/>
              <a:t>עדה נולדה בירושלים, למשפחה דלת אמצעים</a:t>
            </a:r>
          </a:p>
          <a:p>
            <a:pPr algn="just"/>
            <a:r>
              <a:rPr lang="he-IL" b="1" dirty="0"/>
              <a:t>הוריה עלו מפולין, ואביה הרב ניהל יחד עם אמה חנות מכולת בשכונה</a:t>
            </a:r>
          </a:p>
          <a:p>
            <a:pPr algn="just"/>
            <a:r>
              <a:rPr lang="he-IL" b="1" dirty="0"/>
              <a:t>לאחר שהתייתמה מאביה בגיל 11 עברה עם אמהּ ואחותה לתל אביב, שם השלימה את לימודיה התיכוניים  ועבדה כדי לסייע למשפחתה </a:t>
            </a:r>
          </a:p>
          <a:p>
            <a:pPr algn="just"/>
            <a:r>
              <a:rPr lang="he-IL" b="1" dirty="0"/>
              <a:t>היא קיבלה פטור משכר לימוד, ובתמורה נתנה שיעורים פרטיים במתמטיקה לעולים חדשים</a:t>
            </a:r>
          </a:p>
        </p:txBody>
      </p:sp>
      <p:sp>
        <p:nvSpPr>
          <p:cNvPr id="5" name="מציין מיקום טקסט 4"/>
          <p:cNvSpPr>
            <a:spLocks noGrp="1"/>
          </p:cNvSpPr>
          <p:nvPr>
            <p:ph type="body" sz="half" idx="2"/>
          </p:nvPr>
        </p:nvSpPr>
        <p:spPr/>
        <p:txBody>
          <a:bodyPr/>
          <a:lstStyle/>
          <a:p>
            <a:pPr marL="0" indent="0">
              <a:buNone/>
            </a:pPr>
            <a:r>
              <a:rPr lang="he-IL" dirty="0"/>
              <a:t>עדה</a:t>
            </a:r>
          </a:p>
        </p:txBody>
      </p:sp>
    </p:spTree>
    <p:extLst>
      <p:ext uri="{BB962C8B-B14F-4D97-AF65-F5344CB8AC3E}">
        <p14:creationId xmlns:p14="http://schemas.microsoft.com/office/powerpoint/2010/main" val="337581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968477"/>
            <a:ext cx="6383538" cy="1556867"/>
          </a:xfrm>
        </p:spPr>
        <p:txBody>
          <a:bodyPr>
            <a:noAutofit/>
          </a:bodyPr>
          <a:lstStyle/>
          <a:p>
            <a:r>
              <a:rPr lang="he-IL" altLang="he-IL" dirty="0">
                <a:solidFill>
                  <a:schemeClr val="tx1"/>
                </a:solidFill>
                <a:effectLst/>
                <a:ea typeface="Arial" pitchFamily="34" charset="0"/>
              </a:rPr>
              <a:t>כלת פרס הנובל לכימיה </a:t>
            </a:r>
            <a:br>
              <a:rPr lang="he-IL" altLang="he-IL" dirty="0">
                <a:solidFill>
                  <a:schemeClr val="tx1"/>
                </a:solidFill>
                <a:effectLst/>
                <a:ea typeface="Arial" pitchFamily="34" charset="0"/>
              </a:rPr>
            </a:br>
            <a:r>
              <a:rPr lang="he-IL" altLang="he-IL" dirty="0">
                <a:solidFill>
                  <a:schemeClr val="tx1"/>
                </a:solidFill>
                <a:effectLst/>
                <a:ea typeface="Arial" pitchFamily="34" charset="0"/>
              </a:rPr>
              <a:t>פרופ' עדה יונת</a:t>
            </a:r>
            <a:endParaRPr lang="he-IL" dirty="0"/>
          </a:p>
        </p:txBody>
      </p:sp>
      <p:pic>
        <p:nvPicPr>
          <p:cNvPr id="1026" name="Picture 2" descr="Ada E. Yon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6574">
            <a:off x="5866729" y="930852"/>
            <a:ext cx="2622377" cy="39335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כותרת 1"/>
          <p:cNvSpPr txBox="1">
            <a:spLocks/>
          </p:cNvSpPr>
          <p:nvPr/>
        </p:nvSpPr>
        <p:spPr>
          <a:xfrm>
            <a:off x="683568" y="1584101"/>
            <a:ext cx="4536504" cy="1628875"/>
          </a:xfrm>
          <a:prstGeom prst="rect">
            <a:avLst/>
          </a:prstGeom>
          <a:effectLst/>
        </p:spPr>
        <p:txBody>
          <a:bodyPr vert="horz" lIns="91440" tIns="45720" rIns="91440" bIns="45720" rtlCol="0" anchor="b" anchorCtr="0">
            <a:noAutofit/>
          </a:bodyPr>
          <a:lstStyle>
            <a:lvl1pPr marL="0" indent="0" algn="l" defTabSz="914400" rtl="1" eaLnBrk="1" latinLnBrk="0" hangingPunct="1">
              <a:spcBef>
                <a:spcPct val="0"/>
              </a:spcBef>
              <a:buClr>
                <a:schemeClr val="accent6">
                  <a:lumMod val="75000"/>
                </a:schemeClr>
              </a:buClr>
              <a:buSzPct val="128000"/>
              <a:buFont typeface="Georgia" pitchFamily="18" charset="0"/>
              <a:buNone/>
              <a:defRPr lang="en-US" sz="4400" b="1" i="0"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29000" endPos="14000" dir="5400000" sy="-100000" algn="bl" rotWithShape="0"/>
                </a:effectLst>
                <a:latin typeface="Arial" panose="020B0604020202020204" pitchFamily="34" charset="0"/>
                <a:ea typeface="+mj-ea"/>
                <a:cs typeface="Arial" panose="020B0604020202020204" pitchFamily="34" charset="0"/>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sz="3600" dirty="0">
                <a:solidFill>
                  <a:schemeClr val="tx1"/>
                </a:solidFill>
                <a:effectLst/>
              </a:rPr>
              <a:t>"לא ידעתי שיש מקצוע   </a:t>
            </a:r>
            <a:br>
              <a:rPr lang="en-US" sz="3600" dirty="0">
                <a:solidFill>
                  <a:schemeClr val="tx1"/>
                </a:solidFill>
                <a:effectLst/>
              </a:rPr>
            </a:br>
            <a:r>
              <a:rPr lang="he-IL" sz="3600" dirty="0">
                <a:solidFill>
                  <a:schemeClr val="tx1"/>
                </a:solidFill>
                <a:effectLst/>
              </a:rPr>
              <a:t>  שקוראים לו מדען"</a:t>
            </a:r>
            <a:endParaRPr lang="he-IL" sz="3600" dirty="0"/>
          </a:p>
        </p:txBody>
      </p:sp>
    </p:spTree>
    <p:extLst>
      <p:ext uri="{BB962C8B-B14F-4D97-AF65-F5344CB8AC3E}">
        <p14:creationId xmlns:p14="http://schemas.microsoft.com/office/powerpoint/2010/main" val="69037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מציין מיקום טקסט 4"/>
          <p:cNvSpPr>
            <a:spLocks noGrp="1"/>
          </p:cNvSpPr>
          <p:nvPr>
            <p:ph type="body" sz="half" idx="2"/>
          </p:nvPr>
        </p:nvSpPr>
        <p:spPr/>
        <p:txBody>
          <a:bodyPr/>
          <a:lstStyle/>
          <a:p>
            <a:pPr marL="0" indent="0">
              <a:buNone/>
            </a:pPr>
            <a:r>
              <a:rPr lang="he-IL" dirty="0"/>
              <a:t>דיון</a:t>
            </a:r>
          </a:p>
        </p:txBody>
      </p:sp>
      <p:sp>
        <p:nvSpPr>
          <p:cNvPr id="6" name="מציין מיקום תוכן 2"/>
          <p:cNvSpPr>
            <a:spLocks noGrp="1"/>
          </p:cNvSpPr>
          <p:nvPr>
            <p:ph sz="quarter" idx="13"/>
          </p:nvPr>
        </p:nvSpPr>
        <p:spPr>
          <a:xfrm>
            <a:off x="467544" y="1124744"/>
            <a:ext cx="8352928" cy="4752528"/>
          </a:xfrm>
        </p:spPr>
        <p:txBody>
          <a:bodyPr>
            <a:normAutofit/>
          </a:bodyPr>
          <a:lstStyle/>
          <a:p>
            <a:pPr lvl="0" algn="just"/>
            <a:r>
              <a:rPr lang="he-IL" sz="3200" b="1" dirty="0"/>
              <a:t>האם הסיפורים </a:t>
            </a:r>
            <a:r>
              <a:rPr lang="he-IL" sz="3200" b="1" dirty="0" err="1"/>
              <a:t>האמיתיים</a:t>
            </a:r>
            <a:r>
              <a:rPr lang="he-IL" sz="3200" b="1" dirty="0"/>
              <a:t> הפתיעו אתכם?</a:t>
            </a:r>
            <a:endParaRPr lang="en-US" sz="3200" b="1" dirty="0"/>
          </a:p>
          <a:p>
            <a:pPr lvl="0"/>
            <a:r>
              <a:rPr lang="he-IL" sz="3200" b="1" dirty="0"/>
              <a:t>באיזו מידה לדעתכם הדרך להגשמת החלום   </a:t>
            </a:r>
            <a:br>
              <a:rPr lang="en-US" sz="3200" b="1" dirty="0"/>
            </a:br>
            <a:r>
              <a:rPr lang="he-IL" sz="3200" b="1" dirty="0"/>
              <a:t> הייתה קלה עבורם? </a:t>
            </a:r>
          </a:p>
          <a:p>
            <a:pPr lvl="0" algn="just"/>
            <a:r>
              <a:rPr lang="he-IL" sz="3200" b="1" dirty="0"/>
              <a:t>מה היה להם קשה?</a:t>
            </a:r>
            <a:endParaRPr lang="en-US" sz="3200" b="1" dirty="0"/>
          </a:p>
          <a:p>
            <a:pPr lvl="0" algn="just"/>
            <a:r>
              <a:rPr lang="he-IL" sz="3200" b="1" dirty="0"/>
              <a:t>מה ניתן ללמוד מהסיפורים הללו?</a:t>
            </a:r>
            <a:endParaRPr lang="en-US" sz="3200" b="1" dirty="0"/>
          </a:p>
          <a:p>
            <a:pPr marL="45720" indent="0" algn="just">
              <a:buNone/>
            </a:pPr>
            <a:endParaRPr lang="he-IL" sz="3200" b="1" dirty="0"/>
          </a:p>
        </p:txBody>
      </p:sp>
    </p:spTree>
    <p:extLst>
      <p:ext uri="{BB962C8B-B14F-4D97-AF65-F5344CB8AC3E}">
        <p14:creationId xmlns:p14="http://schemas.microsoft.com/office/powerpoint/2010/main" val="21933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p:txBody>
          <a:bodyPr>
            <a:normAutofit/>
          </a:bodyPr>
          <a:lstStyle/>
          <a:p>
            <a:pPr marL="44450" indent="0">
              <a:buNone/>
            </a:pPr>
            <a:r>
              <a:rPr lang="he-IL" sz="3600" b="1" dirty="0"/>
              <a:t>שינויים והשלמות</a:t>
            </a:r>
          </a:p>
        </p:txBody>
      </p:sp>
      <p:sp>
        <p:nvSpPr>
          <p:cNvPr id="4" name="מציין מיקום טקסט 3"/>
          <p:cNvSpPr>
            <a:spLocks noGrp="1"/>
          </p:cNvSpPr>
          <p:nvPr>
            <p:ph type="body" sz="half" idx="2"/>
          </p:nvPr>
        </p:nvSpPr>
        <p:spPr/>
        <p:txBody>
          <a:bodyPr/>
          <a:lstStyle/>
          <a:p>
            <a:pPr marL="0" indent="0">
              <a:buNone/>
            </a:pPr>
            <a:r>
              <a:rPr lang="he-IL" sz="4400" dirty="0"/>
              <a:t>החלום האישי שלי... </a:t>
            </a:r>
          </a:p>
        </p:txBody>
      </p:sp>
      <p:pic>
        <p:nvPicPr>
          <p:cNvPr id="1026" name="Picture 2" descr="https://encrypted-tbn1.gstatic.com/images?q=tbn:ANd9GcRHrANH8sh79W67vL7A7ICRkg0q2a1iaTWa3Jl8gkU6tAcTh4q7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8880"/>
            <a:ext cx="5169606" cy="3228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99392"/>
            <a:ext cx="9266238" cy="696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75856" y="188640"/>
            <a:ext cx="5400600" cy="769441"/>
          </a:xfrm>
          <a:prstGeom prst="rect">
            <a:avLst/>
          </a:prstGeom>
          <a:noFill/>
        </p:spPr>
        <p:txBody>
          <a:bodyPr wrap="square" rtlCol="1">
            <a:spAutoFit/>
          </a:bodyPr>
          <a:lstStyle/>
          <a:p>
            <a:r>
              <a:rPr lang="he-IL" sz="4400" b="1" dirty="0">
                <a:solidFill>
                  <a:schemeClr val="bg1"/>
                </a:solidFill>
                <a:latin typeface="Arial" panose="020B0604020202020204" pitchFamily="34" charset="0"/>
                <a:cs typeface="Arial" panose="020B0604020202020204" pitchFamily="34" charset="0"/>
              </a:rPr>
              <a:t>כישלונות מפורסמים</a:t>
            </a:r>
          </a:p>
        </p:txBody>
      </p:sp>
      <p:pic>
        <p:nvPicPr>
          <p:cNvPr id="4" name="XF4p32tdIJU?rel=0"/>
          <p:cNvPicPr>
            <a:picLocks noRot="1" noChangeAspect="1"/>
          </p:cNvPicPr>
          <p:nvPr>
            <a:videoFile r:link="rId1"/>
          </p:nvPr>
        </p:nvPicPr>
        <p:blipFill>
          <a:blip r:embed="rId5"/>
          <a:stretch>
            <a:fillRect/>
          </a:stretch>
        </p:blipFill>
        <p:spPr>
          <a:xfrm>
            <a:off x="29362" y="1340768"/>
            <a:ext cx="9114638" cy="5126984"/>
          </a:xfrm>
          <a:prstGeom prst="rect">
            <a:avLst/>
          </a:prstGeom>
        </p:spPr>
      </p:pic>
    </p:spTree>
    <p:extLst>
      <p:ext uri="{BB962C8B-B14F-4D97-AF65-F5344CB8AC3E}">
        <p14:creationId xmlns:p14="http://schemas.microsoft.com/office/powerpoint/2010/main" val="36876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2500"/>
                                  </p:stCondLst>
                                  <p:childTnLst>
                                    <p:animEffect transition="out" filter="fade">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467544" y="1124744"/>
            <a:ext cx="8352928" cy="2160240"/>
          </a:xfrm>
        </p:spPr>
        <p:txBody>
          <a:bodyPr>
            <a:normAutofit/>
          </a:bodyPr>
          <a:lstStyle/>
          <a:p>
            <a:r>
              <a:rPr lang="he-IL" sz="3600" b="1" dirty="0"/>
              <a:t>מהו החלום שלי?</a:t>
            </a:r>
          </a:p>
          <a:p>
            <a:r>
              <a:rPr lang="he-IL" sz="3600" b="1" dirty="0"/>
              <a:t>מה ארצה להיות כשאהיה גדול?</a:t>
            </a:r>
          </a:p>
          <a:p>
            <a:pPr marL="45720" indent="0">
              <a:buNone/>
            </a:pPr>
            <a:endParaRPr lang="he-IL" sz="3600" b="1" dirty="0"/>
          </a:p>
        </p:txBody>
      </p:sp>
      <p:sp>
        <p:nvSpPr>
          <p:cNvPr id="4" name="מציין מיקום טקסט 3"/>
          <p:cNvSpPr>
            <a:spLocks noGrp="1"/>
          </p:cNvSpPr>
          <p:nvPr>
            <p:ph type="body" sz="half" idx="2"/>
          </p:nvPr>
        </p:nvSpPr>
        <p:spPr/>
        <p:txBody>
          <a:bodyPr/>
          <a:lstStyle/>
          <a:p>
            <a:pPr marL="0" indent="0">
              <a:buNone/>
            </a:pPr>
            <a:r>
              <a:rPr lang="he-IL" sz="4400" dirty="0"/>
              <a:t>החלום האישי שלי... </a:t>
            </a:r>
          </a:p>
        </p:txBody>
      </p:sp>
      <p:pic>
        <p:nvPicPr>
          <p:cNvPr id="1026" name="Picture 2" descr="https://encrypted-tbn1.gstatic.com/images?q=tbn:ANd9GcRHrANH8sh79W67vL7A7ICRkg0q2a1iaTWa3Jl8gkU6tAcTh4q7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690" y="3297214"/>
            <a:ext cx="5169606" cy="3228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M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8520" y="0"/>
            <a:ext cx="9267720" cy="6858000"/>
          </a:xfrm>
          <a:prstGeom prst="rect">
            <a:avLst/>
          </a:prstGeom>
        </p:spPr>
      </p:pic>
      <p:sp>
        <p:nvSpPr>
          <p:cNvPr id="2" name="TextBox 1"/>
          <p:cNvSpPr txBox="1"/>
          <p:nvPr/>
        </p:nvSpPr>
        <p:spPr>
          <a:xfrm>
            <a:off x="3275856" y="188640"/>
            <a:ext cx="5400600" cy="769441"/>
          </a:xfrm>
          <a:prstGeom prst="rect">
            <a:avLst/>
          </a:prstGeom>
          <a:noFill/>
        </p:spPr>
        <p:txBody>
          <a:bodyPr wrap="square" rtlCol="1">
            <a:spAutoFit/>
          </a:bodyPr>
          <a:lstStyle/>
          <a:p>
            <a:r>
              <a:rPr lang="he-IL" sz="4400" b="1" dirty="0">
                <a:solidFill>
                  <a:schemeClr val="bg1"/>
                </a:solidFill>
                <a:latin typeface="Arial" panose="020B0604020202020204" pitchFamily="34" charset="0"/>
                <a:cs typeface="Arial" panose="020B0604020202020204" pitchFamily="34" charset="0"/>
              </a:rPr>
              <a:t>מייקל ג'ורדן</a:t>
            </a:r>
          </a:p>
        </p:txBody>
      </p:sp>
    </p:spTree>
    <p:extLst>
      <p:ext uri="{BB962C8B-B14F-4D97-AF65-F5344CB8AC3E}">
        <p14:creationId xmlns:p14="http://schemas.microsoft.com/office/powerpoint/2010/main" val="935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75" fill="hold"/>
                                        <p:tgtEl>
                                          <p:spTgt spid="10"/>
                                        </p:tgtEl>
                                      </p:cBhvr>
                                    </p:cmd>
                                  </p:childTnLst>
                                </p:cTn>
                              </p:par>
                              <p:par>
                                <p:cTn id="7" presetID="10" presetClass="exit" presetSubtype="0" fill="hold" grpId="0" nodeType="withEffect">
                                  <p:stCondLst>
                                    <p:cond delay="2500"/>
                                  </p:stCondLst>
                                  <p:childTnLst>
                                    <p:animEffect transition="out" filter="fade">
                                      <p:cBhvr>
                                        <p:cTn id="8" dur="3000"/>
                                        <p:tgtEl>
                                          <p:spTgt spid="2"/>
                                        </p:tgtEl>
                                      </p:cBhvr>
                                    </p:animEffect>
                                    <p:set>
                                      <p:cBhvr>
                                        <p:cTn id="9"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0"/>
                </p:tgtEl>
              </p:cMediaNode>
            </p:vide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60032" y="1556792"/>
            <a:ext cx="3632191" cy="2659732"/>
          </a:xfrm>
        </p:spPr>
        <p:txBody>
          <a:bodyPr/>
          <a:lstStyle/>
          <a:p>
            <a:r>
              <a:rPr lang="he-IL" sz="4800" dirty="0"/>
              <a:t>איך להפוך את החלום למציאות?</a:t>
            </a:r>
          </a:p>
        </p:txBody>
      </p:sp>
      <p:pic>
        <p:nvPicPr>
          <p:cNvPr id="1026" name="Picture 2" descr="C:\Users\dell\AppData\Local\Microsoft\Windows\Temporary Internet Files\Content.IE5\6DVDBZP3\MP9003853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69" y="1412776"/>
            <a:ext cx="3520423" cy="49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78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5373216"/>
            <a:ext cx="7848872" cy="1143000"/>
          </a:xfrm>
        </p:spPr>
        <p:txBody>
          <a:bodyPr/>
          <a:lstStyle/>
          <a:p>
            <a:pPr algn="ctr"/>
            <a:r>
              <a:rPr lang="he-IL" sz="6000" dirty="0"/>
              <a:t>סיכום</a:t>
            </a:r>
            <a:endParaRPr lang="he-IL" dirty="0"/>
          </a:p>
        </p:txBody>
      </p:sp>
      <p:pic>
        <p:nvPicPr>
          <p:cNvPr id="1029" name="Picture 5" descr="C:\Users\User\AppData\Local\Microsoft\Windows\Temporary Internet Files\Content.IE5\PAJH7NFI\MP9004425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704" y="1772816"/>
            <a:ext cx="4824536" cy="32163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8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p:txBody>
          <a:bodyPr>
            <a:normAutofit/>
          </a:bodyPr>
          <a:lstStyle/>
          <a:p>
            <a:pPr marL="45720" indent="0">
              <a:buNone/>
            </a:pPr>
            <a:endParaRPr lang="he-IL" sz="3600" dirty="0"/>
          </a:p>
          <a:p>
            <a:r>
              <a:rPr lang="he-IL" sz="3600" dirty="0"/>
              <a:t>מהו החלום שלי?</a:t>
            </a:r>
          </a:p>
          <a:p>
            <a:r>
              <a:rPr lang="he-IL" sz="3600" dirty="0"/>
              <a:t>מה ארצה להיות כשאהיה גדול?</a:t>
            </a:r>
          </a:p>
          <a:p>
            <a:pPr marL="45720" indent="0">
              <a:buNone/>
            </a:pPr>
            <a:endParaRPr lang="he-IL" sz="3600" dirty="0"/>
          </a:p>
        </p:txBody>
      </p:sp>
      <p:sp>
        <p:nvSpPr>
          <p:cNvPr id="4" name="מציין מיקום טקסט 3"/>
          <p:cNvSpPr>
            <a:spLocks noGrp="1"/>
          </p:cNvSpPr>
          <p:nvPr>
            <p:ph type="body" sz="half" idx="2"/>
          </p:nvPr>
        </p:nvSpPr>
        <p:spPr/>
        <p:txBody>
          <a:bodyPr/>
          <a:lstStyle/>
          <a:p>
            <a:pPr marL="0" indent="0">
              <a:buNone/>
            </a:pPr>
            <a:r>
              <a:rPr lang="he-IL" sz="4400" dirty="0"/>
              <a:t>החלום האישי שלי... </a:t>
            </a:r>
          </a:p>
        </p:txBody>
      </p:sp>
      <p:pic>
        <p:nvPicPr>
          <p:cNvPr id="1026" name="Picture 2" descr="https://encrypted-tbn1.gstatic.com/images?q=tbn:ANd9GcRHrANH8sh79W67vL7A7ICRkg0q2a1iaTWa3Jl8gkU6tAcTh4q7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690" y="3297214"/>
            <a:ext cx="5169606" cy="3228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4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ציין מיקום תוכן 2"/>
          <p:cNvSpPr>
            <a:spLocks noGrp="1"/>
          </p:cNvSpPr>
          <p:nvPr>
            <p:ph sz="quarter" idx="13"/>
          </p:nvPr>
        </p:nvSpPr>
        <p:spPr>
          <a:xfrm>
            <a:off x="395536" y="1484784"/>
            <a:ext cx="8352928" cy="2841496"/>
          </a:xfrm>
        </p:spPr>
        <p:txBody>
          <a:bodyPr>
            <a:normAutofit/>
          </a:bodyPr>
          <a:lstStyle/>
          <a:p>
            <a:pPr marL="45720" indent="0">
              <a:buNone/>
            </a:pPr>
            <a:r>
              <a:rPr lang="he-IL" sz="3600" dirty="0"/>
              <a:t>לכל ילד/ה חשבו:</a:t>
            </a:r>
          </a:p>
          <a:p>
            <a:r>
              <a:rPr lang="he-IL" sz="3600" dirty="0"/>
              <a:t>מה היה החלום שלו/ה?</a:t>
            </a:r>
          </a:p>
          <a:p>
            <a:r>
              <a:rPr lang="he-IL" sz="3600" dirty="0"/>
              <a:t>מה קרה לו/לה במהלך החיים?</a:t>
            </a:r>
          </a:p>
          <a:p>
            <a:r>
              <a:rPr lang="he-IL" sz="3600" dirty="0"/>
              <a:t>האם הגשים/ה את החלום?</a:t>
            </a:r>
          </a:p>
          <a:p>
            <a:pPr marL="45720" indent="0">
              <a:buNone/>
            </a:pPr>
            <a:endParaRPr lang="he-IL" sz="3600" dirty="0"/>
          </a:p>
        </p:txBody>
      </p:sp>
      <p:sp>
        <p:nvSpPr>
          <p:cNvPr id="5" name="מציין מיקום טקסט 4"/>
          <p:cNvSpPr>
            <a:spLocks noGrp="1"/>
          </p:cNvSpPr>
          <p:nvPr>
            <p:ph type="body" sz="half" idx="2"/>
          </p:nvPr>
        </p:nvSpPr>
        <p:spPr/>
        <p:txBody>
          <a:bodyPr/>
          <a:lstStyle/>
          <a:p>
            <a:pPr marL="0" indent="0">
              <a:buNone/>
            </a:pPr>
            <a:r>
              <a:rPr lang="he-IL" sz="4400" dirty="0"/>
              <a:t>חלומות של אחרים...</a:t>
            </a:r>
          </a:p>
        </p:txBody>
      </p:sp>
      <p:pic>
        <p:nvPicPr>
          <p:cNvPr id="7" name="Picture 4" descr="C:\Users\dell\AppData\Local\Microsoft\Windows\Temporary Internet Files\Content.IE5\AHULJQZJ\MP90044247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35"/>
          <a:stretch/>
        </p:blipFill>
        <p:spPr bwMode="auto">
          <a:xfrm>
            <a:off x="611560" y="4437112"/>
            <a:ext cx="2503812" cy="20926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2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395536" y="1484784"/>
            <a:ext cx="8352928" cy="4032448"/>
          </a:xfrm>
        </p:spPr>
        <p:txBody>
          <a:bodyPr>
            <a:normAutofit/>
          </a:bodyPr>
          <a:lstStyle/>
          <a:p>
            <a:pPr algn="just"/>
            <a:r>
              <a:rPr lang="he-IL" b="1" dirty="0"/>
              <a:t>שלומי נולד וגדל ביהוד למשפחה מיוצאי טורקיה</a:t>
            </a:r>
          </a:p>
          <a:p>
            <a:pPr algn="just"/>
            <a:r>
              <a:rPr lang="he-IL" b="1" dirty="0"/>
              <a:t>הוא לא השלים את לימודיו בתיכון </a:t>
            </a:r>
          </a:p>
          <a:p>
            <a:pPr algn="just"/>
            <a:r>
              <a:rPr lang="he-IL" b="1" dirty="0"/>
              <a:t>שירת בצבא כנהג אמבולנס בחיל הרפואה</a:t>
            </a:r>
          </a:p>
          <a:p>
            <a:pPr algn="just"/>
            <a:r>
              <a:rPr lang="he-IL" b="1" dirty="0"/>
              <a:t>החל לשיר במועדונים בניו יורק, שם גילה את קרבתו למוזיקה המזרחית</a:t>
            </a:r>
          </a:p>
          <a:p>
            <a:pPr algn="just"/>
            <a:r>
              <a:rPr lang="he-IL" b="1" dirty="0"/>
              <a:t>בגיל 32 הוציא את אלבומו הראשון, אך על אף הצלחתו של שלומי בארה"ב, האלבום נחל כישלון חרוץ</a:t>
            </a:r>
            <a:endParaRPr lang="en-US" b="1" dirty="0"/>
          </a:p>
        </p:txBody>
      </p:sp>
      <p:sp>
        <p:nvSpPr>
          <p:cNvPr id="5" name="מציין מיקום טקסט 4"/>
          <p:cNvSpPr>
            <a:spLocks noGrp="1"/>
          </p:cNvSpPr>
          <p:nvPr>
            <p:ph type="body" sz="half" idx="2"/>
          </p:nvPr>
        </p:nvSpPr>
        <p:spPr/>
        <p:txBody>
          <a:bodyPr/>
          <a:lstStyle/>
          <a:p>
            <a:pPr marL="0" indent="0">
              <a:buNone/>
            </a:pPr>
            <a:r>
              <a:rPr lang="he-IL" dirty="0"/>
              <a:t>שלומי</a:t>
            </a:r>
          </a:p>
        </p:txBody>
      </p:sp>
      <p:sp>
        <p:nvSpPr>
          <p:cNvPr id="4" name="כותרת 1"/>
          <p:cNvSpPr>
            <a:spLocks noGrp="1"/>
          </p:cNvSpPr>
          <p:nvPr>
            <p:ph type="title"/>
          </p:nvPr>
        </p:nvSpPr>
        <p:spPr>
          <a:xfrm>
            <a:off x="1979712" y="5157192"/>
            <a:ext cx="6512511" cy="1584176"/>
          </a:xfrm>
        </p:spPr>
        <p:txBody>
          <a:bodyPr/>
          <a:lstStyle/>
          <a:p>
            <a:r>
              <a:rPr lang="he-IL" sz="4000" dirty="0"/>
              <a:t>מה היה החלום שלו? </a:t>
            </a:r>
            <a:br>
              <a:rPr lang="he-IL" sz="4000" dirty="0"/>
            </a:br>
            <a:r>
              <a:rPr lang="he-IL" sz="4000" dirty="0"/>
              <a:t>מה קרה לו במהלך החיים?</a:t>
            </a:r>
          </a:p>
        </p:txBody>
      </p:sp>
    </p:spTree>
    <p:extLst>
      <p:ext uri="{BB962C8B-B14F-4D97-AF65-F5344CB8AC3E}">
        <p14:creationId xmlns:p14="http://schemas.microsoft.com/office/powerpoint/2010/main" val="103496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7268" y="4464420"/>
            <a:ext cx="6383538" cy="1340843"/>
          </a:xfrm>
        </p:spPr>
        <p:txBody>
          <a:bodyPr/>
          <a:lstStyle/>
          <a:p>
            <a:pPr marL="0" indent="0">
              <a:buNone/>
            </a:pPr>
            <a:r>
              <a:rPr lang="he-IL" dirty="0"/>
              <a:t>הזמר שלומי שבת</a:t>
            </a:r>
          </a:p>
        </p:txBody>
      </p:sp>
      <p:pic>
        <p:nvPicPr>
          <p:cNvPr id="3076" name="Picture 4" descr="Shlomi Shab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497" y="1007958"/>
            <a:ext cx="2870954" cy="393321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6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4725144"/>
            <a:ext cx="6512511" cy="1584176"/>
          </a:xfrm>
        </p:spPr>
        <p:txBody>
          <a:bodyPr/>
          <a:lstStyle/>
          <a:p>
            <a:r>
              <a:rPr lang="he-IL" sz="4000" dirty="0"/>
              <a:t>מה היה החלום שלה? </a:t>
            </a:r>
            <a:br>
              <a:rPr lang="he-IL" sz="4000" dirty="0"/>
            </a:br>
            <a:r>
              <a:rPr lang="he-IL" sz="4000" dirty="0"/>
              <a:t>מה קרה לה במהלך החיים?</a:t>
            </a:r>
          </a:p>
        </p:txBody>
      </p:sp>
      <p:sp>
        <p:nvSpPr>
          <p:cNvPr id="3" name="מציין מיקום תוכן 2"/>
          <p:cNvSpPr>
            <a:spLocks noGrp="1"/>
          </p:cNvSpPr>
          <p:nvPr>
            <p:ph sz="quarter" idx="13"/>
          </p:nvPr>
        </p:nvSpPr>
        <p:spPr>
          <a:xfrm>
            <a:off x="395536" y="1196752"/>
            <a:ext cx="8352928" cy="3672408"/>
          </a:xfrm>
        </p:spPr>
        <p:txBody>
          <a:bodyPr>
            <a:normAutofit/>
          </a:bodyPr>
          <a:lstStyle/>
          <a:p>
            <a:r>
              <a:rPr lang="he-IL" b="1" dirty="0"/>
              <a:t>כנרת נולדה בירושלים</a:t>
            </a:r>
          </a:p>
          <a:p>
            <a:r>
              <a:rPr lang="he-IL" b="1" dirty="0"/>
              <a:t>היא מעולם לא הכירה את אביה, שכן אמה רחלי, הייתה בהיריון </a:t>
            </a:r>
            <a:r>
              <a:rPr lang="he-IL" b="1" dirty="0" err="1"/>
              <a:t>איתה</a:t>
            </a:r>
            <a:r>
              <a:rPr lang="he-IL" b="1" dirty="0"/>
              <a:t> כשאביה יצחק, נהרג במלחמת יום הכיפור</a:t>
            </a:r>
          </a:p>
          <a:p>
            <a:pPr marL="365125" indent="-319088"/>
            <a:r>
              <a:rPr lang="he-IL" b="1" dirty="0"/>
              <a:t>היא התקשתה להתמודד עם מסגרות, הייתה מרדנית    וסבלה מהפרעות קשב וריכוז</a:t>
            </a:r>
          </a:p>
          <a:p>
            <a:r>
              <a:rPr lang="he-IL" b="1" dirty="0"/>
              <a:t>כל "המומחים" סביבה ניבאו לה חוסר סיכוי בעתיד</a:t>
            </a:r>
            <a:endParaRPr lang="en-US" b="1" dirty="0"/>
          </a:p>
        </p:txBody>
      </p:sp>
      <p:sp>
        <p:nvSpPr>
          <p:cNvPr id="5" name="מציין מיקום טקסט 4"/>
          <p:cNvSpPr>
            <a:spLocks noGrp="1"/>
          </p:cNvSpPr>
          <p:nvPr>
            <p:ph type="body" sz="half" idx="2"/>
          </p:nvPr>
        </p:nvSpPr>
        <p:spPr/>
        <p:txBody>
          <a:bodyPr/>
          <a:lstStyle/>
          <a:p>
            <a:pPr marL="0" indent="0">
              <a:buNone/>
            </a:pPr>
            <a:r>
              <a:rPr lang="he-IL" dirty="0"/>
              <a:t>כנרת</a:t>
            </a:r>
          </a:p>
        </p:txBody>
      </p:sp>
    </p:spTree>
    <p:extLst>
      <p:ext uri="{BB962C8B-B14F-4D97-AF65-F5344CB8AC3E}">
        <p14:creationId xmlns:p14="http://schemas.microsoft.com/office/powerpoint/2010/main" val="69046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5229200"/>
            <a:ext cx="6383538" cy="1437020"/>
          </a:xfrm>
        </p:spPr>
        <p:txBody>
          <a:bodyPr/>
          <a:lstStyle/>
          <a:p>
            <a:pPr marL="0" indent="0">
              <a:buNone/>
            </a:pPr>
            <a:r>
              <a:rPr lang="he-IL" dirty="0"/>
              <a:t>עורכת הדין - כנרת בראשי</a:t>
            </a:r>
            <a:br>
              <a:rPr lang="he-IL" dirty="0"/>
            </a:br>
            <a:r>
              <a:rPr lang="he-IL" dirty="0"/>
              <a:t>(ייצגה את א' במשפט קצב)</a:t>
            </a:r>
          </a:p>
        </p:txBody>
      </p:sp>
      <p:pic>
        <p:nvPicPr>
          <p:cNvPr id="3074" name="תמונה 1" descr="ע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44218"/>
            <a:ext cx="2946498" cy="3926994"/>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כותרת 1"/>
          <p:cNvSpPr txBox="1">
            <a:spLocks/>
          </p:cNvSpPr>
          <p:nvPr/>
        </p:nvSpPr>
        <p:spPr>
          <a:xfrm>
            <a:off x="121159" y="2060848"/>
            <a:ext cx="5506684" cy="1800200"/>
          </a:xfrm>
          <a:prstGeom prst="rect">
            <a:avLst/>
          </a:prstGeom>
          <a:effectLst/>
        </p:spPr>
        <p:txBody>
          <a:bodyPr vert="horz" lIns="91440" tIns="45720" rIns="91440" bIns="45720" rtlCol="0" anchor="b" anchorCtr="0">
            <a:noAutofit/>
          </a:bodyPr>
          <a:lstStyle>
            <a:lvl1pPr marL="0" indent="0" algn="l" defTabSz="914400" rtl="1" eaLnBrk="1" latinLnBrk="0" hangingPunct="1">
              <a:spcBef>
                <a:spcPct val="0"/>
              </a:spcBef>
              <a:buClr>
                <a:schemeClr val="accent6">
                  <a:lumMod val="75000"/>
                </a:schemeClr>
              </a:buClr>
              <a:buSzPct val="128000"/>
              <a:buFont typeface="Georgia" pitchFamily="18" charset="0"/>
              <a:buNone/>
              <a:defRPr lang="en-US" sz="4400" b="1" i="0" kern="1200" dirty="0">
                <a:gradFill>
                  <a:gsLst>
                    <a:gs pos="0">
                      <a:schemeClr val="tx1"/>
                    </a:gs>
                    <a:gs pos="40000">
                      <a:schemeClr val="tx1">
                        <a:lumMod val="75000"/>
                        <a:lumOff val="25000"/>
                      </a:schemeClr>
                    </a:gs>
                    <a:gs pos="100000">
                      <a:schemeClr val="tx2">
                        <a:alpha val="65000"/>
                      </a:schemeClr>
                    </a:gs>
                  </a:gsLst>
                  <a:lin ang="5400000" scaled="0"/>
                </a:gradFill>
                <a:effectLst>
                  <a:reflection blurRad="6350" stA="29000" endPos="14000" dir="5400000" sy="-100000" algn="bl" rotWithShape="0"/>
                </a:effectLst>
                <a:latin typeface="Arial" panose="020B0604020202020204" pitchFamily="34" charset="0"/>
                <a:ea typeface="+mj-ea"/>
                <a:cs typeface="Arial" panose="020B0604020202020204" pitchFamily="34" charset="0"/>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t>חלמה להיות עורכת דין. החליטה להציב לעצמה מטרות ולהשיגן</a:t>
            </a:r>
          </a:p>
        </p:txBody>
      </p:sp>
    </p:spTree>
    <p:extLst>
      <p:ext uri="{BB962C8B-B14F-4D97-AF65-F5344CB8AC3E}">
        <p14:creationId xmlns:p14="http://schemas.microsoft.com/office/powerpoint/2010/main" val="1279296951"/>
      </p:ext>
    </p:extLst>
  </p:cSld>
  <p:clrMapOvr>
    <a:masterClrMapping/>
  </p:clrMapOvr>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6178</TotalTime>
  <Words>3060</Words>
  <Application>Microsoft Office PowerPoint</Application>
  <PresentationFormat>‫הצגה על המסך (4:3)</PresentationFormat>
  <Paragraphs>266</Paragraphs>
  <Slides>31</Slides>
  <Notes>31</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31</vt:i4>
      </vt:variant>
    </vt:vector>
  </HeadingPairs>
  <TitlesOfParts>
    <vt:vector size="37" baseType="lpstr">
      <vt:lpstr>Arial</vt:lpstr>
      <vt:lpstr>Calibri</vt:lpstr>
      <vt:lpstr>Georgia</vt:lpstr>
      <vt:lpstr>Gisha</vt:lpstr>
      <vt:lpstr>Trebuchet MS</vt:lpstr>
      <vt:lpstr>זרם מדחף</vt:lpstr>
      <vt:lpstr>לפעמים  חלומות מתגשמים...</vt:lpstr>
      <vt:lpstr>מצגת של PowerPoint‏</vt:lpstr>
      <vt:lpstr>מצגת של PowerPoint‏</vt:lpstr>
      <vt:lpstr>מצגת של PowerPoint‏</vt:lpstr>
      <vt:lpstr>מצגת של PowerPoint‏</vt:lpstr>
      <vt:lpstr>מה היה החלום שלו?  מה קרה לו במהלך החיים?</vt:lpstr>
      <vt:lpstr>הזמר שלומי שבת</vt:lpstr>
      <vt:lpstr>מה היה החלום שלה?  מה קרה לה במהלך החיים?</vt:lpstr>
      <vt:lpstr>עורכת הדין - כנרת בראשי (ייצגה את א' במשפט קצב)</vt:lpstr>
      <vt:lpstr>מה היה החלום שלו?  מה קרה לו במהלך החיים?</vt:lpstr>
      <vt:lpstr>יואב קריים</vt:lpstr>
      <vt:lpstr>מה היה החלום שלו?  מה קרה לו במהלך החיים?</vt:lpstr>
      <vt:lpstr>איש העסקים רחמים - רמי לוי</vt:lpstr>
      <vt:lpstr>מה היה החלום שלה?  מה קרה לה במהלך החיים?</vt:lpstr>
      <vt:lpstr>ג'ואן – ג'יי. קיי. רולינג  (הסופרת שכתבה את הארי פוטר)</vt:lpstr>
      <vt:lpstr>מה היה החלום שלו?  מה קרה לו במהלך החיים?</vt:lpstr>
      <vt:lpstr>השחקן נורמן עיסא (משחק את אמג'ד  בסדרה "עבודה ערבית")</vt:lpstr>
      <vt:lpstr>מה היה החלום שלה?  מה קרה לה במהלך החיים?</vt:lpstr>
      <vt:lpstr>ח"כ פנינה תמנו-שטה</vt:lpstr>
      <vt:lpstr>מה היה החלום שלו?  מה קרה לו במהלך החיים?</vt:lpstr>
      <vt:lpstr>יאן קום (אחד ממייסדי ווטסאפ)</vt:lpstr>
      <vt:lpstr>מה היה החלום שלו?  מה קרה לו במהלך החיים?</vt:lpstr>
      <vt:lpstr>שר החינוך – שי פירון</vt:lpstr>
      <vt:lpstr>מה היה החלום שלה?  מה קרה לה במהלך החיים?</vt:lpstr>
      <vt:lpstr>כלת פרס הנובל לכימיה  פרופ' עדה יונת</vt:lpstr>
      <vt:lpstr>מצגת של PowerPoint‏</vt:lpstr>
      <vt:lpstr>מצגת של PowerPoint‏</vt:lpstr>
      <vt:lpstr>מצגת של PowerPoint‏</vt:lpstr>
      <vt:lpstr>מצגת של PowerPoint‏</vt:lpstr>
      <vt:lpstr>איך להפוך את החלום למציאות?</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לפעמים  חלומות מתגשמים...</dc:title>
  <dc:creator>galia</dc:creator>
  <cp:lastModifiedBy>Nir Penso</cp:lastModifiedBy>
  <cp:revision>82</cp:revision>
  <dcterms:created xsi:type="dcterms:W3CDTF">2014-04-10T06:45:10Z</dcterms:created>
  <dcterms:modified xsi:type="dcterms:W3CDTF">2018-02-11T10:46:40Z</dcterms:modified>
</cp:coreProperties>
</file>